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5"/>
  </p:notesMasterIdLst>
  <p:sldIdLst>
    <p:sldId id="4892" r:id="rId2"/>
    <p:sldId id="4903" r:id="rId3"/>
    <p:sldId id="4908" r:id="rId4"/>
    <p:sldId id="4909" r:id="rId5"/>
    <p:sldId id="4905" r:id="rId6"/>
    <p:sldId id="4906" r:id="rId7"/>
    <p:sldId id="279" r:id="rId8"/>
    <p:sldId id="281" r:id="rId9"/>
    <p:sldId id="282" r:id="rId10"/>
    <p:sldId id="289" r:id="rId11"/>
    <p:sldId id="283" r:id="rId12"/>
    <p:sldId id="284" r:id="rId13"/>
    <p:sldId id="286" r:id="rId14"/>
    <p:sldId id="287" r:id="rId15"/>
    <p:sldId id="288" r:id="rId16"/>
    <p:sldId id="4901" r:id="rId17"/>
    <p:sldId id="4900" r:id="rId18"/>
    <p:sldId id="4898" r:id="rId19"/>
    <p:sldId id="4899" r:id="rId20"/>
    <p:sldId id="277" r:id="rId21"/>
    <p:sldId id="4910" r:id="rId22"/>
    <p:sldId id="4911" r:id="rId23"/>
    <p:sldId id="258" r:id="rId24"/>
  </p:sldIdLst>
  <p:sldSz cx="12192000" cy="6858000"/>
  <p:notesSz cx="6858000" cy="9144000"/>
  <p:embeddedFontLst>
    <p:embeddedFont>
      <p:font typeface="Aptos Narrow" panose="020B0004020202020204" pitchFamily="34" charset="0"/>
      <p:regular r:id="rId26"/>
      <p:bold r:id="rId27"/>
      <p:italic r:id="rId28"/>
      <p:boldItalic r:id="rId29"/>
    </p:embeddedFont>
    <p:embeddedFont>
      <p:font typeface="Arial Narrow" panose="020B0606020202030204" pitchFamily="34" charset="0"/>
      <p:regular r:id="rId30"/>
      <p:bold r:id="rId31"/>
      <p:italic r:id="rId32"/>
      <p:boldItalic r:id="rId33"/>
    </p:embeddedFont>
    <p:embeddedFont>
      <p:font typeface="Montserrat" panose="00000500000000000000" pitchFamily="2"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8" roundtripDataSignature="AMtx7mgWYwZywUPFKh1CACTIhooBeTFXj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6F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5EFD14A-5664-4B7B-A186-89551528A85D}">
  <a:tblStyle styleId="{C5EFD14A-5664-4B7B-A186-89551528A85D}"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BF5"/>
          </a:solidFill>
        </a:fill>
      </a:tcStyle>
    </a:wholeTbl>
    <a:band1H>
      <a:tcTxStyle/>
      <a:tcStyle>
        <a:tcBdr/>
        <a:fill>
          <a:solidFill>
            <a:srgbClr val="CAD4EA"/>
          </a:solidFill>
        </a:fill>
      </a:tcStyle>
    </a:band1H>
    <a:band2H>
      <a:tcTxStyle/>
      <a:tcStyle>
        <a:tcBdr/>
      </a:tcStyle>
    </a:band2H>
    <a:band1V>
      <a:tcTxStyle/>
      <a:tcStyle>
        <a:tcBdr/>
        <a:fill>
          <a:solidFill>
            <a:srgbClr val="CAD4EA"/>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PE"/>
          </a:p>
        </p:txBody>
      </p:sp>
    </p:spTree>
    <p:extLst>
      <p:ext uri="{BB962C8B-B14F-4D97-AF65-F5344CB8AC3E}">
        <p14:creationId xmlns:p14="http://schemas.microsoft.com/office/powerpoint/2010/main" val="3349652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FB549B60-5883-E637-EFB2-4F123B74C148}"/>
            </a:ext>
          </a:extLst>
        </p:cNvPr>
        <p:cNvGrpSpPr/>
        <p:nvPr/>
      </p:nvGrpSpPr>
      <p:grpSpPr>
        <a:xfrm>
          <a:off x="0" y="0"/>
          <a:ext cx="0" cy="0"/>
          <a:chOff x="0" y="0"/>
          <a:chExt cx="0" cy="0"/>
        </a:xfrm>
      </p:grpSpPr>
      <p:sp>
        <p:nvSpPr>
          <p:cNvPr id="137" name="Google Shape;137;p2:notes">
            <a:extLst>
              <a:ext uri="{FF2B5EF4-FFF2-40B4-BE49-F238E27FC236}">
                <a16:creationId xmlns:a16="http://schemas.microsoft.com/office/drawing/2014/main" id="{7D066DB1-1210-A6F3-EEB0-528C4640029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2:notes">
            <a:extLst>
              <a:ext uri="{FF2B5EF4-FFF2-40B4-BE49-F238E27FC236}">
                <a16:creationId xmlns:a16="http://schemas.microsoft.com/office/drawing/2014/main" id="{8E023185-D6DE-1F7E-AFED-E964C83AD8C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 name="Google Shape;139;p2:notes">
            <a:extLst>
              <a:ext uri="{FF2B5EF4-FFF2-40B4-BE49-F238E27FC236}">
                <a16:creationId xmlns:a16="http://schemas.microsoft.com/office/drawing/2014/main" id="{6DE1BA2D-05E8-896D-E7DC-77777837B7D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extLst>
      <p:ext uri="{BB962C8B-B14F-4D97-AF65-F5344CB8AC3E}">
        <p14:creationId xmlns:p14="http://schemas.microsoft.com/office/powerpoint/2010/main" val="2539750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A44BD1B3-B252-2683-A9A8-1A0C5B4DA5BC}"/>
            </a:ext>
          </a:extLst>
        </p:cNvPr>
        <p:cNvGrpSpPr/>
        <p:nvPr/>
      </p:nvGrpSpPr>
      <p:grpSpPr>
        <a:xfrm>
          <a:off x="0" y="0"/>
          <a:ext cx="0" cy="0"/>
          <a:chOff x="0" y="0"/>
          <a:chExt cx="0" cy="0"/>
        </a:xfrm>
      </p:grpSpPr>
      <p:sp>
        <p:nvSpPr>
          <p:cNvPr id="137" name="Google Shape;137;p2:notes">
            <a:extLst>
              <a:ext uri="{FF2B5EF4-FFF2-40B4-BE49-F238E27FC236}">
                <a16:creationId xmlns:a16="http://schemas.microsoft.com/office/drawing/2014/main" id="{92D276CC-7E5F-2CB4-D967-681958054CC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2:notes">
            <a:extLst>
              <a:ext uri="{FF2B5EF4-FFF2-40B4-BE49-F238E27FC236}">
                <a16:creationId xmlns:a16="http://schemas.microsoft.com/office/drawing/2014/main" id="{F97E61ED-760F-C5C1-6870-74463A6A20B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 name="Google Shape;139;p2:notes">
            <a:extLst>
              <a:ext uri="{FF2B5EF4-FFF2-40B4-BE49-F238E27FC236}">
                <a16:creationId xmlns:a16="http://schemas.microsoft.com/office/drawing/2014/main" id="{97EFF127-BE78-41DA-70F6-1BA0527F958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7144340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639AF591-2091-08F6-0923-B01FB5364A12}"/>
            </a:ext>
          </a:extLst>
        </p:cNvPr>
        <p:cNvGrpSpPr/>
        <p:nvPr/>
      </p:nvGrpSpPr>
      <p:grpSpPr>
        <a:xfrm>
          <a:off x="0" y="0"/>
          <a:ext cx="0" cy="0"/>
          <a:chOff x="0" y="0"/>
          <a:chExt cx="0" cy="0"/>
        </a:xfrm>
      </p:grpSpPr>
      <p:sp>
        <p:nvSpPr>
          <p:cNvPr id="137" name="Google Shape;137;p2:notes">
            <a:extLst>
              <a:ext uri="{FF2B5EF4-FFF2-40B4-BE49-F238E27FC236}">
                <a16:creationId xmlns:a16="http://schemas.microsoft.com/office/drawing/2014/main" id="{92543DE9-F792-1851-6AD2-C9CF337F348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2:notes">
            <a:extLst>
              <a:ext uri="{FF2B5EF4-FFF2-40B4-BE49-F238E27FC236}">
                <a16:creationId xmlns:a16="http://schemas.microsoft.com/office/drawing/2014/main" id="{0C9211AC-D890-6D00-10FE-D4A59E6A2E2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 name="Google Shape;139;p2:notes">
            <a:extLst>
              <a:ext uri="{FF2B5EF4-FFF2-40B4-BE49-F238E27FC236}">
                <a16:creationId xmlns:a16="http://schemas.microsoft.com/office/drawing/2014/main" id="{747F5DAB-AEAD-42C8-9053-3F08D392EBC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extLst>
      <p:ext uri="{BB962C8B-B14F-4D97-AF65-F5344CB8AC3E}">
        <p14:creationId xmlns:p14="http://schemas.microsoft.com/office/powerpoint/2010/main" val="34094195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A99B7-5874-9B60-8EF8-1616754066E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170052A-573F-7BAA-5442-01B3058364A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5C094D8-04E2-3625-891D-26FB31985EBB}"/>
              </a:ext>
            </a:extLst>
          </p:cNvPr>
          <p:cNvSpPr>
            <a:spLocks noGrp="1"/>
          </p:cNvSpPr>
          <p:nvPr>
            <p:ph type="body" idx="1"/>
          </p:nvPr>
        </p:nvSpPr>
        <p:spPr/>
        <p:txBody>
          <a:bodyPr/>
          <a:lstStyle/>
          <a:p>
            <a:endParaRPr lang="es-PE" dirty="0"/>
          </a:p>
        </p:txBody>
      </p:sp>
      <p:sp>
        <p:nvSpPr>
          <p:cNvPr id="4" name="Marcador de número de diapositiva 3">
            <a:extLst>
              <a:ext uri="{FF2B5EF4-FFF2-40B4-BE49-F238E27FC236}">
                <a16:creationId xmlns:a16="http://schemas.microsoft.com/office/drawing/2014/main" id="{23C002D8-2177-B7CA-2877-7EA4F06CE8A5}"/>
              </a:ext>
            </a:extLst>
          </p:cNvPr>
          <p:cNvSpPr>
            <a:spLocks noGrp="1"/>
          </p:cNvSpPr>
          <p:nvPr>
            <p:ph type="sldNum" sz="quarter" idx="5"/>
          </p:nvPr>
        </p:nvSpPr>
        <p:spPr/>
        <p:txBody>
          <a:bodyPr/>
          <a:lstStyle/>
          <a:p>
            <a:fld id="{5274DA68-AF4D-9246-9414-D2B0CAEA12FE}" type="slidenum">
              <a:rPr lang="es-PE" smtClean="0"/>
              <a:t>16</a:t>
            </a:fld>
            <a:endParaRPr lang="es-PE"/>
          </a:p>
        </p:txBody>
      </p:sp>
    </p:spTree>
    <p:extLst>
      <p:ext uri="{BB962C8B-B14F-4D97-AF65-F5344CB8AC3E}">
        <p14:creationId xmlns:p14="http://schemas.microsoft.com/office/powerpoint/2010/main" val="38635714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7A42-2751-B50A-CF90-BAB3AEDFEA1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E99A975-C36A-F060-41DC-A1776765264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3C83E19-73BA-051F-86BA-B5D5F24BBCB0}"/>
              </a:ext>
            </a:extLst>
          </p:cNvPr>
          <p:cNvSpPr>
            <a:spLocks noGrp="1"/>
          </p:cNvSpPr>
          <p:nvPr>
            <p:ph type="body" idx="1"/>
          </p:nvPr>
        </p:nvSpPr>
        <p:spPr/>
        <p:txBody>
          <a:bodyPr/>
          <a:lstStyle/>
          <a:p>
            <a:endParaRPr lang="es-PE" dirty="0"/>
          </a:p>
        </p:txBody>
      </p:sp>
      <p:sp>
        <p:nvSpPr>
          <p:cNvPr id="4" name="Marcador de número de diapositiva 3">
            <a:extLst>
              <a:ext uri="{FF2B5EF4-FFF2-40B4-BE49-F238E27FC236}">
                <a16:creationId xmlns:a16="http://schemas.microsoft.com/office/drawing/2014/main" id="{5EF20376-FFA9-F941-CC7E-1E52E4D08D34}"/>
              </a:ext>
            </a:extLst>
          </p:cNvPr>
          <p:cNvSpPr>
            <a:spLocks noGrp="1"/>
          </p:cNvSpPr>
          <p:nvPr>
            <p:ph type="sldNum" sz="quarter" idx="5"/>
          </p:nvPr>
        </p:nvSpPr>
        <p:spPr/>
        <p:txBody>
          <a:bodyPr/>
          <a:lstStyle/>
          <a:p>
            <a:fld id="{5274DA68-AF4D-9246-9414-D2B0CAEA12FE}" type="slidenum">
              <a:rPr lang="es-PE" smtClean="0"/>
              <a:t>17</a:t>
            </a:fld>
            <a:endParaRPr lang="es-PE"/>
          </a:p>
        </p:txBody>
      </p:sp>
    </p:spTree>
    <p:extLst>
      <p:ext uri="{BB962C8B-B14F-4D97-AF65-F5344CB8AC3E}">
        <p14:creationId xmlns:p14="http://schemas.microsoft.com/office/powerpoint/2010/main" val="698209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3C5FF-DB56-E64A-BD10-FE7E7B1B70B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BA0B79F-5853-31D9-006D-D19B2333A843}"/>
              </a:ext>
            </a:extLst>
          </p:cNvPr>
          <p:cNvSpPr>
            <a:spLocks noGrp="1" noRot="1" noChangeAspect="1"/>
          </p:cNvSpPr>
          <p:nvPr>
            <p:ph type="sldImg"/>
          </p:nvPr>
        </p:nvSpPr>
        <p:spPr/>
        <p:txBody>
          <a:bodyPr/>
          <a:lstStyle/>
          <a:p>
            <a:endParaRPr lang="es-PE"/>
          </a:p>
        </p:txBody>
      </p:sp>
      <p:sp>
        <p:nvSpPr>
          <p:cNvPr id="3" name="Marcador de notas 2">
            <a:extLst>
              <a:ext uri="{FF2B5EF4-FFF2-40B4-BE49-F238E27FC236}">
                <a16:creationId xmlns:a16="http://schemas.microsoft.com/office/drawing/2014/main" id="{BA0B19AE-FE23-BD9C-7697-F475177DBF96}"/>
              </a:ext>
            </a:extLst>
          </p:cNvPr>
          <p:cNvSpPr>
            <a:spLocks noGrp="1"/>
          </p:cNvSpPr>
          <p:nvPr>
            <p:ph type="body" idx="1"/>
          </p:nvPr>
        </p:nvSpPr>
        <p:spPr/>
        <p:txBody>
          <a:bodyPr/>
          <a:lstStyle/>
          <a:p>
            <a:endParaRPr lang="es-PE" dirty="0"/>
          </a:p>
        </p:txBody>
      </p:sp>
      <p:sp>
        <p:nvSpPr>
          <p:cNvPr id="4" name="Marcador de número de diapositiva 3">
            <a:extLst>
              <a:ext uri="{FF2B5EF4-FFF2-40B4-BE49-F238E27FC236}">
                <a16:creationId xmlns:a16="http://schemas.microsoft.com/office/drawing/2014/main" id="{414134AE-C671-FDCD-F1F0-5794814FBA8D}"/>
              </a:ext>
            </a:extLst>
          </p:cNvPr>
          <p:cNvSpPr>
            <a:spLocks noGrp="1"/>
          </p:cNvSpPr>
          <p:nvPr>
            <p:ph type="sldNum" sz="quarter" idx="5"/>
          </p:nvPr>
        </p:nvSpPr>
        <p:spPr/>
        <p:txBody>
          <a:bodyPr/>
          <a:lstStyle/>
          <a:p>
            <a:fld id="{5274DA68-AF4D-9246-9414-D2B0CAEA12FE}" type="slidenum">
              <a:rPr lang="es-PE" smtClean="0"/>
              <a:t>18</a:t>
            </a:fld>
            <a:endParaRPr lang="es-PE"/>
          </a:p>
        </p:txBody>
      </p:sp>
    </p:spTree>
    <p:extLst>
      <p:ext uri="{BB962C8B-B14F-4D97-AF65-F5344CB8AC3E}">
        <p14:creationId xmlns:p14="http://schemas.microsoft.com/office/powerpoint/2010/main" val="13362982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98C67-F85D-DD22-5D44-C48A566398D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EA0AFFD-0693-797C-21E4-705536C6CC86}"/>
              </a:ext>
            </a:extLst>
          </p:cNvPr>
          <p:cNvSpPr>
            <a:spLocks noGrp="1" noRot="1" noChangeAspect="1"/>
          </p:cNvSpPr>
          <p:nvPr>
            <p:ph type="sldImg"/>
          </p:nvPr>
        </p:nvSpPr>
        <p:spPr/>
        <p:txBody>
          <a:bodyPr/>
          <a:lstStyle/>
          <a:p>
            <a:endParaRPr lang="es-PE"/>
          </a:p>
        </p:txBody>
      </p:sp>
      <p:sp>
        <p:nvSpPr>
          <p:cNvPr id="3" name="Marcador de notas 2">
            <a:extLst>
              <a:ext uri="{FF2B5EF4-FFF2-40B4-BE49-F238E27FC236}">
                <a16:creationId xmlns:a16="http://schemas.microsoft.com/office/drawing/2014/main" id="{E1B5659C-8B03-9FF6-7829-942DA2D8FF6C}"/>
              </a:ext>
            </a:extLst>
          </p:cNvPr>
          <p:cNvSpPr>
            <a:spLocks noGrp="1"/>
          </p:cNvSpPr>
          <p:nvPr>
            <p:ph type="body" idx="1"/>
          </p:nvPr>
        </p:nvSpPr>
        <p:spPr/>
        <p:txBody>
          <a:bodyPr/>
          <a:lstStyle/>
          <a:p>
            <a:endParaRPr lang="es-PE" dirty="0"/>
          </a:p>
        </p:txBody>
      </p:sp>
      <p:sp>
        <p:nvSpPr>
          <p:cNvPr id="4" name="Marcador de número de diapositiva 3">
            <a:extLst>
              <a:ext uri="{FF2B5EF4-FFF2-40B4-BE49-F238E27FC236}">
                <a16:creationId xmlns:a16="http://schemas.microsoft.com/office/drawing/2014/main" id="{DABEACB4-29E9-BA0E-1973-732F66E0BEBB}"/>
              </a:ext>
            </a:extLst>
          </p:cNvPr>
          <p:cNvSpPr>
            <a:spLocks noGrp="1"/>
          </p:cNvSpPr>
          <p:nvPr>
            <p:ph type="sldNum" sz="quarter" idx="5"/>
          </p:nvPr>
        </p:nvSpPr>
        <p:spPr/>
        <p:txBody>
          <a:bodyPr/>
          <a:lstStyle/>
          <a:p>
            <a:fld id="{5274DA68-AF4D-9246-9414-D2B0CAEA12FE}" type="slidenum">
              <a:rPr lang="es-PE" smtClean="0"/>
              <a:t>19</a:t>
            </a:fld>
            <a:endParaRPr lang="es-PE"/>
          </a:p>
        </p:txBody>
      </p:sp>
    </p:spTree>
    <p:extLst>
      <p:ext uri="{BB962C8B-B14F-4D97-AF65-F5344CB8AC3E}">
        <p14:creationId xmlns:p14="http://schemas.microsoft.com/office/powerpoint/2010/main" val="28376613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8" name="Google Shape;12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FE567C52-ADE7-2E10-315C-DE57135DBC67}"/>
            </a:ext>
          </a:extLst>
        </p:cNvPr>
        <p:cNvGrpSpPr/>
        <p:nvPr/>
      </p:nvGrpSpPr>
      <p:grpSpPr>
        <a:xfrm>
          <a:off x="0" y="0"/>
          <a:ext cx="0" cy="0"/>
          <a:chOff x="0" y="0"/>
          <a:chExt cx="0" cy="0"/>
        </a:xfrm>
      </p:grpSpPr>
      <p:sp>
        <p:nvSpPr>
          <p:cNvPr id="119" name="Google Shape;119;p47:notes">
            <a:extLst>
              <a:ext uri="{FF2B5EF4-FFF2-40B4-BE49-F238E27FC236}">
                <a16:creationId xmlns:a16="http://schemas.microsoft.com/office/drawing/2014/main" id="{90553210-5905-0663-B414-5B8F41CC913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20" name="Google Shape;120;p47:notes">
            <a:extLst>
              <a:ext uri="{FF2B5EF4-FFF2-40B4-BE49-F238E27FC236}">
                <a16:creationId xmlns:a16="http://schemas.microsoft.com/office/drawing/2014/main" id="{7CD455C2-4FDB-E8A0-CFF2-51C9481C2B2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50648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a:extLst>
            <a:ext uri="{FF2B5EF4-FFF2-40B4-BE49-F238E27FC236}">
              <a16:creationId xmlns:a16="http://schemas.microsoft.com/office/drawing/2014/main" id="{665069B9-15C8-F332-289A-FFCA5053A62C}"/>
            </a:ext>
          </a:extLst>
        </p:cNvPr>
        <p:cNvGrpSpPr/>
        <p:nvPr/>
      </p:nvGrpSpPr>
      <p:grpSpPr>
        <a:xfrm>
          <a:off x="0" y="0"/>
          <a:ext cx="0" cy="0"/>
          <a:chOff x="0" y="0"/>
          <a:chExt cx="0" cy="0"/>
        </a:xfrm>
      </p:grpSpPr>
      <p:sp>
        <p:nvSpPr>
          <p:cNvPr id="119" name="Google Shape;119;p47:notes">
            <a:extLst>
              <a:ext uri="{FF2B5EF4-FFF2-40B4-BE49-F238E27FC236}">
                <a16:creationId xmlns:a16="http://schemas.microsoft.com/office/drawing/2014/main" id="{72F1353A-0CDD-B738-27C0-124AEC7A5CF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20" name="Google Shape;120;p47:notes">
            <a:extLst>
              <a:ext uri="{FF2B5EF4-FFF2-40B4-BE49-F238E27FC236}">
                <a16:creationId xmlns:a16="http://schemas.microsoft.com/office/drawing/2014/main" id="{66065711-CF6D-89A8-A7FA-0278A2F791A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1809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3CB83F5C-989F-BC27-36DD-340FEC0F0BC8}"/>
            </a:ext>
          </a:extLst>
        </p:cNvPr>
        <p:cNvGrpSpPr/>
        <p:nvPr/>
      </p:nvGrpSpPr>
      <p:grpSpPr>
        <a:xfrm>
          <a:off x="0" y="0"/>
          <a:ext cx="0" cy="0"/>
          <a:chOff x="0" y="0"/>
          <a:chExt cx="0" cy="0"/>
        </a:xfrm>
      </p:grpSpPr>
      <p:sp>
        <p:nvSpPr>
          <p:cNvPr id="137" name="Google Shape;137;p2:notes">
            <a:extLst>
              <a:ext uri="{FF2B5EF4-FFF2-40B4-BE49-F238E27FC236}">
                <a16:creationId xmlns:a16="http://schemas.microsoft.com/office/drawing/2014/main" id="{121CD192-7B23-E628-A018-06475A83E6A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2:notes">
            <a:extLst>
              <a:ext uri="{FF2B5EF4-FFF2-40B4-BE49-F238E27FC236}">
                <a16:creationId xmlns:a16="http://schemas.microsoft.com/office/drawing/2014/main" id="{35DD1B0A-C1FB-3EF8-95F7-3B6A1A7C727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 name="Google Shape;139;p2:notes">
            <a:extLst>
              <a:ext uri="{FF2B5EF4-FFF2-40B4-BE49-F238E27FC236}">
                <a16:creationId xmlns:a16="http://schemas.microsoft.com/office/drawing/2014/main" id="{9133A346-4872-5030-DBB0-8A4FD332805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1713306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DDF6E3AA-2060-0BD9-AD7B-79C5FDEE11F2}"/>
            </a:ext>
          </a:extLst>
        </p:cNvPr>
        <p:cNvGrpSpPr/>
        <p:nvPr/>
      </p:nvGrpSpPr>
      <p:grpSpPr>
        <a:xfrm>
          <a:off x="0" y="0"/>
          <a:ext cx="0" cy="0"/>
          <a:chOff x="0" y="0"/>
          <a:chExt cx="0" cy="0"/>
        </a:xfrm>
      </p:grpSpPr>
      <p:sp>
        <p:nvSpPr>
          <p:cNvPr id="137" name="Google Shape;137;p2:notes">
            <a:extLst>
              <a:ext uri="{FF2B5EF4-FFF2-40B4-BE49-F238E27FC236}">
                <a16:creationId xmlns:a16="http://schemas.microsoft.com/office/drawing/2014/main" id="{87B79CF2-10D1-08A4-F322-46CEFF887C1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2:notes">
            <a:extLst>
              <a:ext uri="{FF2B5EF4-FFF2-40B4-BE49-F238E27FC236}">
                <a16:creationId xmlns:a16="http://schemas.microsoft.com/office/drawing/2014/main" id="{787FE569-87F4-B0DD-CB1F-98592E40FE4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 name="Google Shape;139;p2:notes">
            <a:extLst>
              <a:ext uri="{FF2B5EF4-FFF2-40B4-BE49-F238E27FC236}">
                <a16:creationId xmlns:a16="http://schemas.microsoft.com/office/drawing/2014/main" id="{73822BAB-C582-CC61-677A-D29F42C377B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2030079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225DA4FD-6692-6000-025F-4D9FBB18F8F6}"/>
            </a:ext>
          </a:extLst>
        </p:cNvPr>
        <p:cNvGrpSpPr/>
        <p:nvPr/>
      </p:nvGrpSpPr>
      <p:grpSpPr>
        <a:xfrm>
          <a:off x="0" y="0"/>
          <a:ext cx="0" cy="0"/>
          <a:chOff x="0" y="0"/>
          <a:chExt cx="0" cy="0"/>
        </a:xfrm>
      </p:grpSpPr>
      <p:sp>
        <p:nvSpPr>
          <p:cNvPr id="137" name="Google Shape;137;p2:notes">
            <a:extLst>
              <a:ext uri="{FF2B5EF4-FFF2-40B4-BE49-F238E27FC236}">
                <a16:creationId xmlns:a16="http://schemas.microsoft.com/office/drawing/2014/main" id="{2CA84B47-C199-2E34-DF4D-F18D022AB6F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2:notes">
            <a:extLst>
              <a:ext uri="{FF2B5EF4-FFF2-40B4-BE49-F238E27FC236}">
                <a16:creationId xmlns:a16="http://schemas.microsoft.com/office/drawing/2014/main" id="{126F1220-5233-D136-BF85-2BF7E9C2CE5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 name="Google Shape;139;p2:notes">
            <a:extLst>
              <a:ext uri="{FF2B5EF4-FFF2-40B4-BE49-F238E27FC236}">
                <a16:creationId xmlns:a16="http://schemas.microsoft.com/office/drawing/2014/main" id="{009217CE-1906-9E89-2943-FB3678879DB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4023535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8DA6BEDB-C347-E077-C832-880EDDED106D}"/>
            </a:ext>
          </a:extLst>
        </p:cNvPr>
        <p:cNvGrpSpPr/>
        <p:nvPr/>
      </p:nvGrpSpPr>
      <p:grpSpPr>
        <a:xfrm>
          <a:off x="0" y="0"/>
          <a:ext cx="0" cy="0"/>
          <a:chOff x="0" y="0"/>
          <a:chExt cx="0" cy="0"/>
        </a:xfrm>
      </p:grpSpPr>
      <p:sp>
        <p:nvSpPr>
          <p:cNvPr id="137" name="Google Shape;137;p2:notes">
            <a:extLst>
              <a:ext uri="{FF2B5EF4-FFF2-40B4-BE49-F238E27FC236}">
                <a16:creationId xmlns:a16="http://schemas.microsoft.com/office/drawing/2014/main" id="{44149C09-294E-FFC5-95A1-0594E0588D7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2:notes">
            <a:extLst>
              <a:ext uri="{FF2B5EF4-FFF2-40B4-BE49-F238E27FC236}">
                <a16:creationId xmlns:a16="http://schemas.microsoft.com/office/drawing/2014/main" id="{6FA2F410-1B9C-DD24-7036-E90200AFE62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 name="Google Shape;139;p2:notes">
            <a:extLst>
              <a:ext uri="{FF2B5EF4-FFF2-40B4-BE49-F238E27FC236}">
                <a16:creationId xmlns:a16="http://schemas.microsoft.com/office/drawing/2014/main" id="{02413233-61F9-C6B3-5C39-3D86A345E79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extLst>
      <p:ext uri="{BB962C8B-B14F-4D97-AF65-F5344CB8AC3E}">
        <p14:creationId xmlns:p14="http://schemas.microsoft.com/office/powerpoint/2010/main" val="3209924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02E5124E-45C9-3795-D74A-1DB3027B5E39}"/>
            </a:ext>
          </a:extLst>
        </p:cNvPr>
        <p:cNvGrpSpPr/>
        <p:nvPr/>
      </p:nvGrpSpPr>
      <p:grpSpPr>
        <a:xfrm>
          <a:off x="0" y="0"/>
          <a:ext cx="0" cy="0"/>
          <a:chOff x="0" y="0"/>
          <a:chExt cx="0" cy="0"/>
        </a:xfrm>
      </p:grpSpPr>
      <p:sp>
        <p:nvSpPr>
          <p:cNvPr id="137" name="Google Shape;137;p2:notes">
            <a:extLst>
              <a:ext uri="{FF2B5EF4-FFF2-40B4-BE49-F238E27FC236}">
                <a16:creationId xmlns:a16="http://schemas.microsoft.com/office/drawing/2014/main" id="{B5F2AB44-0FEB-CA49-32D3-42888C7650B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2:notes">
            <a:extLst>
              <a:ext uri="{FF2B5EF4-FFF2-40B4-BE49-F238E27FC236}">
                <a16:creationId xmlns:a16="http://schemas.microsoft.com/office/drawing/2014/main" id="{D4679DA6-C8D9-D614-9FC0-DE1F475B384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 name="Google Shape;139;p2:notes">
            <a:extLst>
              <a:ext uri="{FF2B5EF4-FFF2-40B4-BE49-F238E27FC236}">
                <a16:creationId xmlns:a16="http://schemas.microsoft.com/office/drawing/2014/main" id="{B5FEB185-D800-5E96-53D4-B3C0F05F86A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1131619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8BD3BD6F-96A7-9C3B-4F7B-B49594956457}"/>
            </a:ext>
          </a:extLst>
        </p:cNvPr>
        <p:cNvGrpSpPr/>
        <p:nvPr/>
      </p:nvGrpSpPr>
      <p:grpSpPr>
        <a:xfrm>
          <a:off x="0" y="0"/>
          <a:ext cx="0" cy="0"/>
          <a:chOff x="0" y="0"/>
          <a:chExt cx="0" cy="0"/>
        </a:xfrm>
      </p:grpSpPr>
      <p:sp>
        <p:nvSpPr>
          <p:cNvPr id="137" name="Google Shape;137;p2:notes">
            <a:extLst>
              <a:ext uri="{FF2B5EF4-FFF2-40B4-BE49-F238E27FC236}">
                <a16:creationId xmlns:a16="http://schemas.microsoft.com/office/drawing/2014/main" id="{6248B702-2C60-DF9B-4978-2C9CBDB3365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2:notes">
            <a:extLst>
              <a:ext uri="{FF2B5EF4-FFF2-40B4-BE49-F238E27FC236}">
                <a16:creationId xmlns:a16="http://schemas.microsoft.com/office/drawing/2014/main" id="{0EA1197B-CF48-72D3-659C-F5121871DF8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 name="Google Shape;139;p2:notes">
            <a:extLst>
              <a:ext uri="{FF2B5EF4-FFF2-40B4-BE49-F238E27FC236}">
                <a16:creationId xmlns:a16="http://schemas.microsoft.com/office/drawing/2014/main" id="{07E96C65-F2C1-F967-AC2C-3C2655E6494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extLst>
      <p:ext uri="{BB962C8B-B14F-4D97-AF65-F5344CB8AC3E}">
        <p14:creationId xmlns:p14="http://schemas.microsoft.com/office/powerpoint/2010/main" val="1293399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7"/>
        <p:cNvGrpSpPr/>
        <p:nvPr/>
      </p:nvGrpSpPr>
      <p:grpSpPr>
        <a:xfrm>
          <a:off x="0" y="0"/>
          <a:ext cx="0" cy="0"/>
          <a:chOff x="0" y="0"/>
          <a:chExt cx="0" cy="0"/>
        </a:xfrm>
      </p:grpSpPr>
      <p:sp>
        <p:nvSpPr>
          <p:cNvPr id="18" name="Google Shape;1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70"/>
        <p:cNvGrpSpPr/>
        <p:nvPr/>
      </p:nvGrpSpPr>
      <p:grpSpPr>
        <a:xfrm>
          <a:off x="0" y="0"/>
          <a:ext cx="0" cy="0"/>
          <a:chOff x="0" y="0"/>
          <a:chExt cx="0" cy="0"/>
        </a:xfrm>
      </p:grpSpPr>
      <p:sp>
        <p:nvSpPr>
          <p:cNvPr id="71" name="Google Shape;71;p3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8"/>
          <p:cNvSpPr>
            <a:spLocks noGrp="1"/>
          </p:cNvSpPr>
          <p:nvPr>
            <p:ph type="pic" idx="2"/>
          </p:nvPr>
        </p:nvSpPr>
        <p:spPr>
          <a:xfrm>
            <a:off x="5183188" y="987425"/>
            <a:ext cx="6172200" cy="4873625"/>
          </a:xfrm>
          <a:prstGeom prst="rect">
            <a:avLst/>
          </a:prstGeom>
          <a:noFill/>
          <a:ln>
            <a:noFill/>
          </a:ln>
        </p:spPr>
      </p:sp>
      <p:sp>
        <p:nvSpPr>
          <p:cNvPr id="73" name="Google Shape;73;p3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4" name="Google Shape;74;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7"/>
        <p:cNvGrpSpPr/>
        <p:nvPr/>
      </p:nvGrpSpPr>
      <p:grpSpPr>
        <a:xfrm>
          <a:off x="0" y="0"/>
          <a:ext cx="0" cy="0"/>
          <a:chOff x="0" y="0"/>
          <a:chExt cx="0" cy="0"/>
        </a:xfrm>
      </p:grpSpPr>
      <p:sp>
        <p:nvSpPr>
          <p:cNvPr id="78" name="Google Shape;78;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83"/>
        <p:cNvGrpSpPr/>
        <p:nvPr/>
      </p:nvGrpSpPr>
      <p:grpSpPr>
        <a:xfrm>
          <a:off x="0" y="0"/>
          <a:ext cx="0" cy="0"/>
          <a:chOff x="0" y="0"/>
          <a:chExt cx="0" cy="0"/>
        </a:xfrm>
      </p:grpSpPr>
      <p:sp>
        <p:nvSpPr>
          <p:cNvPr id="84" name="Google Shape;84;p4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4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89"/>
        <p:cNvGrpSpPr/>
        <p:nvPr/>
      </p:nvGrpSpPr>
      <p:grpSpPr>
        <a:xfrm>
          <a:off x="0" y="0"/>
          <a:ext cx="0" cy="0"/>
          <a:chOff x="0" y="0"/>
          <a:chExt cx="0" cy="0"/>
        </a:xfrm>
      </p:grpSpPr>
      <p:sp>
        <p:nvSpPr>
          <p:cNvPr id="90" name="Google Shape;90;p41"/>
          <p:cNvSpPr>
            <a:spLocks noGrp="1"/>
          </p:cNvSpPr>
          <p:nvPr>
            <p:ph type="pic" idx="2"/>
          </p:nvPr>
        </p:nvSpPr>
        <p:spPr>
          <a:xfrm>
            <a:off x="3236685" y="0"/>
            <a:ext cx="5718629" cy="6435306"/>
          </a:xfrm>
          <a:prstGeom prst="rect">
            <a:avLst/>
          </a:prstGeom>
          <a:solidFill>
            <a:schemeClr val="lt1"/>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4_Custom Layout">
  <p:cSld name="4_Custom Layout">
    <p:spTree>
      <p:nvGrpSpPr>
        <p:cNvPr id="1" name="Shape 91"/>
        <p:cNvGrpSpPr/>
        <p:nvPr/>
      </p:nvGrpSpPr>
      <p:grpSpPr>
        <a:xfrm>
          <a:off x="0" y="0"/>
          <a:ext cx="0" cy="0"/>
          <a:chOff x="0" y="0"/>
          <a:chExt cx="0" cy="0"/>
        </a:xfrm>
      </p:grpSpPr>
      <p:sp>
        <p:nvSpPr>
          <p:cNvPr id="92" name="Google Shape;92;p42"/>
          <p:cNvSpPr>
            <a:spLocks noGrp="1"/>
          </p:cNvSpPr>
          <p:nvPr>
            <p:ph type="pic" idx="2"/>
          </p:nvPr>
        </p:nvSpPr>
        <p:spPr>
          <a:xfrm>
            <a:off x="0" y="625140"/>
            <a:ext cx="5943600" cy="5607721"/>
          </a:xfrm>
          <a:prstGeom prst="rect">
            <a:avLst/>
          </a:prstGeom>
          <a:solidFill>
            <a:schemeClr val="lt1"/>
          </a:solid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8_Custom Layout">
  <p:cSld name="8_Custom Layout">
    <p:spTree>
      <p:nvGrpSpPr>
        <p:cNvPr id="1" name="Shape 93"/>
        <p:cNvGrpSpPr/>
        <p:nvPr/>
      </p:nvGrpSpPr>
      <p:grpSpPr>
        <a:xfrm>
          <a:off x="0" y="0"/>
          <a:ext cx="0" cy="0"/>
          <a:chOff x="0" y="0"/>
          <a:chExt cx="0" cy="0"/>
        </a:xfrm>
      </p:grpSpPr>
      <p:sp>
        <p:nvSpPr>
          <p:cNvPr id="94" name="Google Shape;94;p43"/>
          <p:cNvSpPr>
            <a:spLocks noGrp="1"/>
          </p:cNvSpPr>
          <p:nvPr>
            <p:ph type="pic" idx="2"/>
          </p:nvPr>
        </p:nvSpPr>
        <p:spPr>
          <a:xfrm>
            <a:off x="-1" y="1257300"/>
            <a:ext cx="4343399" cy="4343400"/>
          </a:xfrm>
          <a:prstGeom prst="rect">
            <a:avLst/>
          </a:prstGeom>
          <a:solidFill>
            <a:schemeClr val="lt1"/>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1_Custom Layout">
  <p:cSld name="11_Custom Layout">
    <p:spTree>
      <p:nvGrpSpPr>
        <p:cNvPr id="1" name="Shape 95"/>
        <p:cNvGrpSpPr/>
        <p:nvPr/>
      </p:nvGrpSpPr>
      <p:grpSpPr>
        <a:xfrm>
          <a:off x="0" y="0"/>
          <a:ext cx="0" cy="0"/>
          <a:chOff x="0" y="0"/>
          <a:chExt cx="0" cy="0"/>
        </a:xfrm>
      </p:grpSpPr>
      <p:sp>
        <p:nvSpPr>
          <p:cNvPr id="96" name="Google Shape;96;p44"/>
          <p:cNvSpPr>
            <a:spLocks noGrp="1"/>
          </p:cNvSpPr>
          <p:nvPr>
            <p:ph type="pic" idx="2"/>
          </p:nvPr>
        </p:nvSpPr>
        <p:spPr>
          <a:xfrm>
            <a:off x="3918858" y="0"/>
            <a:ext cx="2498272" cy="5159829"/>
          </a:xfrm>
          <a:prstGeom prst="rect">
            <a:avLst/>
          </a:prstGeom>
          <a:solidFill>
            <a:schemeClr val="lt1"/>
          </a:solidFill>
          <a:ln>
            <a:noFill/>
          </a:ln>
        </p:spPr>
      </p:sp>
      <p:sp>
        <p:nvSpPr>
          <p:cNvPr id="97" name="Google Shape;97;p44"/>
          <p:cNvSpPr>
            <a:spLocks noGrp="1"/>
          </p:cNvSpPr>
          <p:nvPr>
            <p:ph type="pic" idx="3"/>
          </p:nvPr>
        </p:nvSpPr>
        <p:spPr>
          <a:xfrm>
            <a:off x="5167993" y="996043"/>
            <a:ext cx="4294414" cy="5346380"/>
          </a:xfrm>
          <a:prstGeom prst="rect">
            <a:avLst/>
          </a:prstGeom>
          <a:solidFill>
            <a:schemeClr val="lt1"/>
          </a:solid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5_Custom Layout">
  <p:cSld name="15_Custom Layout">
    <p:spTree>
      <p:nvGrpSpPr>
        <p:cNvPr id="1" name="Shape 98"/>
        <p:cNvGrpSpPr/>
        <p:nvPr/>
      </p:nvGrpSpPr>
      <p:grpSpPr>
        <a:xfrm>
          <a:off x="0" y="0"/>
          <a:ext cx="0" cy="0"/>
          <a:chOff x="0" y="0"/>
          <a:chExt cx="0" cy="0"/>
        </a:xfrm>
      </p:grpSpPr>
      <p:sp>
        <p:nvSpPr>
          <p:cNvPr id="99" name="Google Shape;99;p45"/>
          <p:cNvSpPr>
            <a:spLocks noGrp="1"/>
          </p:cNvSpPr>
          <p:nvPr>
            <p:ph type="pic" idx="2"/>
          </p:nvPr>
        </p:nvSpPr>
        <p:spPr>
          <a:xfrm>
            <a:off x="2498271" y="0"/>
            <a:ext cx="3597729" cy="5910942"/>
          </a:xfrm>
          <a:prstGeom prst="rect">
            <a:avLst/>
          </a:prstGeom>
          <a:solidFill>
            <a:schemeClr val="lt1"/>
          </a:solidFill>
          <a:ln>
            <a:noFill/>
          </a:ln>
        </p:spPr>
      </p:sp>
      <p:sp>
        <p:nvSpPr>
          <p:cNvPr id="100" name="Google Shape;100;p45"/>
          <p:cNvSpPr>
            <a:spLocks noGrp="1"/>
          </p:cNvSpPr>
          <p:nvPr>
            <p:ph type="pic" idx="3"/>
          </p:nvPr>
        </p:nvSpPr>
        <p:spPr>
          <a:xfrm>
            <a:off x="6253843" y="0"/>
            <a:ext cx="3597729" cy="3200400"/>
          </a:xfrm>
          <a:prstGeom prst="rect">
            <a:avLst/>
          </a:prstGeom>
          <a:solidFill>
            <a:schemeClr val="lt1"/>
          </a:solid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9_Custom Layout">
  <p:cSld name="19_Custom Layout">
    <p:spTree>
      <p:nvGrpSpPr>
        <p:cNvPr id="1" name="Shape 101"/>
        <p:cNvGrpSpPr/>
        <p:nvPr/>
      </p:nvGrpSpPr>
      <p:grpSpPr>
        <a:xfrm>
          <a:off x="0" y="0"/>
          <a:ext cx="0" cy="0"/>
          <a:chOff x="0" y="0"/>
          <a:chExt cx="0" cy="0"/>
        </a:xfrm>
      </p:grpSpPr>
      <p:sp>
        <p:nvSpPr>
          <p:cNvPr id="102" name="Google Shape;102;p46"/>
          <p:cNvSpPr>
            <a:spLocks noGrp="1"/>
          </p:cNvSpPr>
          <p:nvPr>
            <p:ph type="pic" idx="2"/>
          </p:nvPr>
        </p:nvSpPr>
        <p:spPr>
          <a:xfrm>
            <a:off x="1858641" y="2101167"/>
            <a:ext cx="3946078" cy="2443870"/>
          </a:xfrm>
          <a:prstGeom prst="rect">
            <a:avLst/>
          </a:prstGeom>
          <a:solidFill>
            <a:schemeClr val="lt1"/>
          </a:solid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5"/>
        <p:cNvGrpSpPr/>
        <p:nvPr/>
      </p:nvGrpSpPr>
      <p:grpSpPr>
        <a:xfrm>
          <a:off x="0" y="0"/>
          <a:ext cx="0" cy="0"/>
          <a:chOff x="0" y="0"/>
          <a:chExt cx="0" cy="0"/>
        </a:xfrm>
      </p:grpSpPr>
    </p:spTree>
    <p:extLst>
      <p:ext uri="{BB962C8B-B14F-4D97-AF65-F5344CB8AC3E}">
        <p14:creationId xmlns:p14="http://schemas.microsoft.com/office/powerpoint/2010/main" val="4221058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5_Custom Layout">
  <p:cSld name="5_Custom Layout">
    <p:spTree>
      <p:nvGrpSpPr>
        <p:cNvPr id="1" name="Shape 22"/>
        <p:cNvGrpSpPr/>
        <p:nvPr/>
      </p:nvGrpSpPr>
      <p:grpSpPr>
        <a:xfrm>
          <a:off x="0" y="0"/>
          <a:ext cx="0" cy="0"/>
          <a:chOff x="0" y="0"/>
          <a:chExt cx="0" cy="0"/>
        </a:xfrm>
      </p:grpSpPr>
      <p:sp>
        <p:nvSpPr>
          <p:cNvPr id="23" name="Google Shape;23;p30"/>
          <p:cNvSpPr>
            <a:spLocks noGrp="1"/>
          </p:cNvSpPr>
          <p:nvPr>
            <p:ph type="pic" idx="2"/>
          </p:nvPr>
        </p:nvSpPr>
        <p:spPr>
          <a:xfrm>
            <a:off x="1774371" y="1959429"/>
            <a:ext cx="8643258" cy="2890156"/>
          </a:xfrm>
          <a:prstGeom prst="rect">
            <a:avLst/>
          </a:prstGeom>
          <a:solidFill>
            <a:schemeClr val="lt1"/>
          </a:solidFill>
          <a:ln>
            <a:noFill/>
          </a:ln>
        </p:spPr>
        <p:txBody>
          <a:bodyPr/>
          <a:lstStyle/>
          <a:p>
            <a:endParaRPr lang="es-P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4_Brush">
  <p:cSld name="4_Brush">
    <p:spTree>
      <p:nvGrpSpPr>
        <p:cNvPr id="1" name="Shape 21"/>
        <p:cNvGrpSpPr/>
        <p:nvPr/>
      </p:nvGrpSpPr>
      <p:grpSpPr>
        <a:xfrm>
          <a:off x="0" y="0"/>
          <a:ext cx="0" cy="0"/>
          <a:chOff x="0" y="0"/>
          <a:chExt cx="0" cy="0"/>
        </a:xfrm>
      </p:grpSpPr>
      <p:sp>
        <p:nvSpPr>
          <p:cNvPr id="22" name="Google Shape;22;p22"/>
          <p:cNvSpPr>
            <a:spLocks noGrp="1"/>
          </p:cNvSpPr>
          <p:nvPr>
            <p:ph type="pic" idx="2"/>
          </p:nvPr>
        </p:nvSpPr>
        <p:spPr>
          <a:xfrm>
            <a:off x="-1" y="-2"/>
            <a:ext cx="5465618" cy="6858002"/>
          </a:xfrm>
          <a:prstGeom prst="rect">
            <a:avLst/>
          </a:prstGeom>
          <a:noFill/>
          <a:ln>
            <a:noFill/>
          </a:ln>
        </p:spPr>
      </p:sp>
    </p:spTree>
    <p:extLst>
      <p:ext uri="{BB962C8B-B14F-4D97-AF65-F5344CB8AC3E}">
        <p14:creationId xmlns:p14="http://schemas.microsoft.com/office/powerpoint/2010/main" val="3284861467"/>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24"/>
        <p:cNvGrpSpPr/>
        <p:nvPr/>
      </p:nvGrpSpPr>
      <p:grpSpPr>
        <a:xfrm>
          <a:off x="0" y="0"/>
          <a:ext cx="0" cy="0"/>
          <a:chOff x="0" y="0"/>
          <a:chExt cx="0" cy="0"/>
        </a:xfrm>
      </p:grpSpPr>
      <p:sp>
        <p:nvSpPr>
          <p:cNvPr id="25" name="Google Shape;25;p3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7" name="Google Shape;27;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30"/>
        <p:cNvGrpSpPr/>
        <p:nvPr/>
      </p:nvGrpSpPr>
      <p:grpSpPr>
        <a:xfrm>
          <a:off x="0" y="0"/>
          <a:ext cx="0" cy="0"/>
          <a:chOff x="0" y="0"/>
          <a:chExt cx="0" cy="0"/>
        </a:xfrm>
      </p:grpSpPr>
      <p:sp>
        <p:nvSpPr>
          <p:cNvPr id="31" name="Google Shape;31;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36"/>
        <p:cNvGrpSpPr/>
        <p:nvPr/>
      </p:nvGrpSpPr>
      <p:grpSpPr>
        <a:xfrm>
          <a:off x="0" y="0"/>
          <a:ext cx="0" cy="0"/>
          <a:chOff x="0" y="0"/>
          <a:chExt cx="0" cy="0"/>
        </a:xfrm>
      </p:grpSpPr>
      <p:sp>
        <p:nvSpPr>
          <p:cNvPr id="37" name="Google Shape;37;p3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9" name="Google Shape;39;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42"/>
        <p:cNvGrpSpPr/>
        <p:nvPr/>
      </p:nvGrpSpPr>
      <p:grpSpPr>
        <a:xfrm>
          <a:off x="0" y="0"/>
          <a:ext cx="0" cy="0"/>
          <a:chOff x="0" y="0"/>
          <a:chExt cx="0" cy="0"/>
        </a:xfrm>
      </p:grpSpPr>
      <p:sp>
        <p:nvSpPr>
          <p:cNvPr id="43" name="Google Shape;43;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3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3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9"/>
        <p:cNvGrpSpPr/>
        <p:nvPr/>
      </p:nvGrpSpPr>
      <p:grpSpPr>
        <a:xfrm>
          <a:off x="0" y="0"/>
          <a:ext cx="0" cy="0"/>
          <a:chOff x="0" y="0"/>
          <a:chExt cx="0" cy="0"/>
        </a:xfrm>
      </p:grpSpPr>
      <p:sp>
        <p:nvSpPr>
          <p:cNvPr id="50" name="Google Shape;50;p3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3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3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3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4" name="Google Shape;54;p3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58"/>
        <p:cNvGrpSpPr/>
        <p:nvPr/>
      </p:nvGrpSpPr>
      <p:grpSpPr>
        <a:xfrm>
          <a:off x="0" y="0"/>
          <a:ext cx="0" cy="0"/>
          <a:chOff x="0" y="0"/>
          <a:chExt cx="0" cy="0"/>
        </a:xfrm>
      </p:grpSpPr>
      <p:sp>
        <p:nvSpPr>
          <p:cNvPr id="59" name="Google Shape;59;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63"/>
        <p:cNvGrpSpPr/>
        <p:nvPr/>
      </p:nvGrpSpPr>
      <p:grpSpPr>
        <a:xfrm>
          <a:off x="0" y="0"/>
          <a:ext cx="0" cy="0"/>
          <a:chOff x="0" y="0"/>
          <a:chExt cx="0" cy="0"/>
        </a:xfrm>
      </p:grpSpPr>
      <p:sp>
        <p:nvSpPr>
          <p:cNvPr id="64" name="Google Shape;64;p3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3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6" name="Google Shape;66;p3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
        <p:nvSpPr>
          <p:cNvPr id="15" name="Google Shape;15;p20"/>
          <p:cNvSpPr/>
          <p:nvPr/>
        </p:nvSpPr>
        <p:spPr>
          <a:xfrm>
            <a:off x="2164976" y="6460435"/>
            <a:ext cx="10027024" cy="39756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 name="Google Shape;16;p20"/>
          <p:cNvSpPr/>
          <p:nvPr/>
        </p:nvSpPr>
        <p:spPr>
          <a:xfrm>
            <a:off x="0" y="6460435"/>
            <a:ext cx="510988" cy="39756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0.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0.xml"/><Relationship Id="rId5" Type="http://schemas.openxmlformats.org/officeDocument/2006/relationships/image" Target="../media/image14.png"/><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0.xml"/><Relationship Id="rId5" Type="http://schemas.openxmlformats.org/officeDocument/2006/relationships/image" Target="../media/image17.jpe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0.xml"/><Relationship Id="rId5" Type="http://schemas.openxmlformats.org/officeDocument/2006/relationships/image" Target="../media/image20.jpeg"/><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2.emf"/></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3.emf"/></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4.emf"/></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5.em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8" name="Imagen 7" descr="Diagrama&#10;&#10;El contenido generado por IA puede ser incorrecto.">
            <a:extLst>
              <a:ext uri="{FF2B5EF4-FFF2-40B4-BE49-F238E27FC236}">
                <a16:creationId xmlns:a16="http://schemas.microsoft.com/office/drawing/2014/main" id="{7CD4A362-5AEA-17B7-4A10-57D45C3CC33F}"/>
              </a:ext>
            </a:extLst>
          </p:cNvPr>
          <p:cNvPicPr>
            <a:picLocks noChangeAspect="1"/>
          </p:cNvPicPr>
          <p:nvPr/>
        </p:nvPicPr>
        <p:blipFill>
          <a:blip r:embed="rId3"/>
          <a:stretch>
            <a:fillRect/>
          </a:stretch>
        </p:blipFill>
        <p:spPr>
          <a:xfrm>
            <a:off x="0" y="0"/>
            <a:ext cx="12192000" cy="6858000"/>
          </a:xfrm>
          <a:prstGeom prst="rect">
            <a:avLst/>
          </a:prstGeom>
        </p:spPr>
      </p:pic>
      <p:sp>
        <p:nvSpPr>
          <p:cNvPr id="2" name="Google Shape;125;p1">
            <a:extLst>
              <a:ext uri="{FF2B5EF4-FFF2-40B4-BE49-F238E27FC236}">
                <a16:creationId xmlns:a16="http://schemas.microsoft.com/office/drawing/2014/main" id="{C059C761-BADE-5AFD-ED82-41A3CBB319A6}"/>
              </a:ext>
            </a:extLst>
          </p:cNvPr>
          <p:cNvSpPr txBox="1"/>
          <p:nvPr/>
        </p:nvSpPr>
        <p:spPr>
          <a:xfrm>
            <a:off x="885748" y="1481556"/>
            <a:ext cx="6694500" cy="994976"/>
          </a:xfrm>
          <a:prstGeom prst="rect">
            <a:avLst/>
          </a:prstGeom>
          <a:noFill/>
          <a:ln>
            <a:noFill/>
          </a:ln>
        </p:spPr>
        <p:txBody>
          <a:bodyPr spcFirstLastPara="1" wrap="square" lIns="91425" tIns="45700" rIns="91425" bIns="45700" anchor="t" anchorCtr="0">
            <a:spAutoFit/>
          </a:bodyPr>
          <a:lstStyle/>
          <a:p>
            <a:r>
              <a:rPr lang="es-PE" sz="2933" b="1" dirty="0">
                <a:solidFill>
                  <a:schemeClr val="lt1"/>
                </a:solidFill>
                <a:latin typeface="Calibri"/>
                <a:ea typeface="Calibri"/>
                <a:cs typeface="Calibri"/>
              </a:rPr>
              <a:t>Carpeta Ejecutiva </a:t>
            </a:r>
          </a:p>
          <a:p>
            <a:r>
              <a:rPr lang="es-PE" sz="2933" b="1" dirty="0">
                <a:solidFill>
                  <a:schemeClr val="lt1"/>
                </a:solidFill>
                <a:latin typeface="Calibri"/>
                <a:ea typeface="Calibri"/>
                <a:cs typeface="Calibri"/>
              </a:rPr>
              <a:t>Región TUMBES</a:t>
            </a:r>
            <a:endParaRPr lang="en-US" sz="2933" b="1" dirty="0">
              <a:solidFill>
                <a:schemeClr val="lt1"/>
              </a:solidFill>
              <a:latin typeface="Calibri"/>
              <a:ea typeface="Calibri"/>
              <a:cs typeface="Calibri"/>
              <a:sym typeface="Calibri"/>
            </a:endParaRPr>
          </a:p>
        </p:txBody>
      </p:sp>
      <p:sp>
        <p:nvSpPr>
          <p:cNvPr id="4" name="Google Shape;127;p1">
            <a:extLst>
              <a:ext uri="{FF2B5EF4-FFF2-40B4-BE49-F238E27FC236}">
                <a16:creationId xmlns:a16="http://schemas.microsoft.com/office/drawing/2014/main" id="{5C8A8461-A93C-1BFF-EF91-53F134FD31C3}"/>
              </a:ext>
            </a:extLst>
          </p:cNvPr>
          <p:cNvSpPr txBox="1"/>
          <p:nvPr/>
        </p:nvSpPr>
        <p:spPr>
          <a:xfrm>
            <a:off x="927455" y="3421066"/>
            <a:ext cx="4177275" cy="954067"/>
          </a:xfrm>
          <a:prstGeom prst="rect">
            <a:avLst/>
          </a:prstGeom>
          <a:noFill/>
          <a:ln>
            <a:noFill/>
          </a:ln>
        </p:spPr>
        <p:txBody>
          <a:bodyPr spcFirstLastPara="1" wrap="square" lIns="91425" tIns="45700" rIns="91425" bIns="45700" anchor="t" anchorCtr="0">
            <a:spAutoFit/>
          </a:bodyPr>
          <a:lstStyle/>
          <a:p>
            <a:r>
              <a:rPr lang="es-PE" sz="2800" b="1" dirty="0">
                <a:solidFill>
                  <a:schemeClr val="lt1"/>
                </a:solidFill>
                <a:latin typeface="Calibri"/>
                <a:ea typeface="Calibri"/>
                <a:cs typeface="Calibri"/>
                <a:sym typeface="Calibri"/>
              </a:rPr>
              <a:t>Dirección de Equipamiento y Mantenimiento 	DIEM</a:t>
            </a:r>
            <a:endParaRPr lang="es-PE" sz="2800" dirty="0">
              <a:solidFill>
                <a:schemeClr val="lt1"/>
              </a:solidFill>
              <a:latin typeface="Calibri"/>
              <a:ea typeface="Calibri"/>
              <a:cs typeface="Calibri"/>
              <a:sym typeface="Calibri"/>
            </a:endParaRPr>
          </a:p>
        </p:txBody>
      </p:sp>
      <p:pic>
        <p:nvPicPr>
          <p:cNvPr id="5" name="Google Shape;128;p1">
            <a:extLst>
              <a:ext uri="{FF2B5EF4-FFF2-40B4-BE49-F238E27FC236}">
                <a16:creationId xmlns:a16="http://schemas.microsoft.com/office/drawing/2014/main" id="{9EDD7DFE-DBCB-177D-5F97-4901084D5D47}"/>
              </a:ext>
            </a:extLst>
          </p:cNvPr>
          <p:cNvPicPr preferRelativeResize="0"/>
          <p:nvPr/>
        </p:nvPicPr>
        <p:blipFill rotWithShape="1">
          <a:blip r:embed="rId4">
            <a:alphaModFix/>
          </a:blip>
          <a:srcRect/>
          <a:stretch/>
        </p:blipFill>
        <p:spPr>
          <a:xfrm>
            <a:off x="509667" y="432418"/>
            <a:ext cx="2131289" cy="447453"/>
          </a:xfrm>
          <a:prstGeom prst="rect">
            <a:avLst/>
          </a:prstGeom>
          <a:noFill/>
          <a:ln>
            <a:noFill/>
          </a:ln>
        </p:spPr>
      </p:pic>
      <p:cxnSp>
        <p:nvCxnSpPr>
          <p:cNvPr id="6" name="Google Shape;129;p1">
            <a:extLst>
              <a:ext uri="{FF2B5EF4-FFF2-40B4-BE49-F238E27FC236}">
                <a16:creationId xmlns:a16="http://schemas.microsoft.com/office/drawing/2014/main" id="{4EB33731-8E92-2862-E917-0FA4EBA17968}"/>
              </a:ext>
            </a:extLst>
          </p:cNvPr>
          <p:cNvCxnSpPr/>
          <p:nvPr/>
        </p:nvCxnSpPr>
        <p:spPr>
          <a:xfrm>
            <a:off x="3259704" y="6299683"/>
            <a:ext cx="2088407" cy="0"/>
          </a:xfrm>
          <a:prstGeom prst="straightConnector1">
            <a:avLst/>
          </a:prstGeom>
          <a:noFill/>
          <a:ln w="34925" cap="flat" cmpd="sng">
            <a:solidFill>
              <a:schemeClr val="lt1"/>
            </a:solidFill>
            <a:prstDash val="solid"/>
            <a:miter lim="800000"/>
            <a:headEnd type="none" w="sm" len="sm"/>
            <a:tailEnd type="none" w="sm" len="sm"/>
          </a:ln>
        </p:spPr>
      </p:cxnSp>
      <p:sp>
        <p:nvSpPr>
          <p:cNvPr id="7" name="Google Shape;130;p1">
            <a:extLst>
              <a:ext uri="{FF2B5EF4-FFF2-40B4-BE49-F238E27FC236}">
                <a16:creationId xmlns:a16="http://schemas.microsoft.com/office/drawing/2014/main" id="{F70846B5-CEE2-88AC-5F25-67F4746CDA8A}"/>
              </a:ext>
            </a:extLst>
          </p:cNvPr>
          <p:cNvSpPr txBox="1"/>
          <p:nvPr/>
        </p:nvSpPr>
        <p:spPr>
          <a:xfrm>
            <a:off x="999567" y="5445980"/>
            <a:ext cx="6164237" cy="707846"/>
          </a:xfrm>
          <a:prstGeom prst="rect">
            <a:avLst/>
          </a:prstGeom>
          <a:noFill/>
          <a:ln>
            <a:noFill/>
          </a:ln>
        </p:spPr>
        <p:txBody>
          <a:bodyPr spcFirstLastPara="1" wrap="square" lIns="91425" tIns="45700" rIns="91425" bIns="45700" anchor="t" anchorCtr="0">
            <a:spAutoFit/>
          </a:bodyPr>
          <a:lstStyle/>
          <a:p>
            <a:r>
              <a:rPr lang="es-MX" sz="2000" b="1" dirty="0">
                <a:solidFill>
                  <a:schemeClr val="lt1"/>
                </a:solidFill>
                <a:latin typeface="Calibri"/>
                <a:ea typeface="Calibri"/>
                <a:cs typeface="Calibri"/>
                <a:sym typeface="Calibri"/>
              </a:rPr>
              <a:t>DIRECCION GENERAL DE OPERACIONES EN SALUD</a:t>
            </a:r>
          </a:p>
          <a:p>
            <a:r>
              <a:rPr lang="es-PE" sz="2000" dirty="0">
                <a:solidFill>
                  <a:schemeClr val="lt1"/>
                </a:solidFill>
                <a:latin typeface="Calibri"/>
                <a:ea typeface="Calibri"/>
                <a:cs typeface="Calibri"/>
                <a:sym typeface="Calibri"/>
              </a:rPr>
              <a:t>Ministerio de Salud</a:t>
            </a:r>
            <a:endParaRPr lang="es-PE" sz="3600"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5994896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A2AC31A1-EF6B-D10D-F37C-3A76F9363222}"/>
            </a:ext>
          </a:extLst>
        </p:cNvPr>
        <p:cNvGrpSpPr/>
        <p:nvPr/>
      </p:nvGrpSpPr>
      <p:grpSpPr>
        <a:xfrm>
          <a:off x="0" y="0"/>
          <a:ext cx="0" cy="0"/>
          <a:chOff x="0" y="0"/>
          <a:chExt cx="0" cy="0"/>
        </a:xfrm>
      </p:grpSpPr>
      <p:sp>
        <p:nvSpPr>
          <p:cNvPr id="7" name="Google Shape;127;p1">
            <a:extLst>
              <a:ext uri="{FF2B5EF4-FFF2-40B4-BE49-F238E27FC236}">
                <a16:creationId xmlns:a16="http://schemas.microsoft.com/office/drawing/2014/main" id="{B6A15100-96DD-3727-7CA5-FDA3BA47B193}"/>
              </a:ext>
            </a:extLst>
          </p:cNvPr>
          <p:cNvSpPr txBox="1"/>
          <p:nvPr/>
        </p:nvSpPr>
        <p:spPr>
          <a:xfrm>
            <a:off x="528835" y="149141"/>
            <a:ext cx="10398245" cy="584735"/>
          </a:xfrm>
          <a:prstGeom prst="rect">
            <a:avLst/>
          </a:prstGeom>
          <a:noFill/>
          <a:ln>
            <a:noFill/>
          </a:ln>
        </p:spPr>
        <p:txBody>
          <a:bodyPr spcFirstLastPara="1" wrap="square" lIns="91425" tIns="45700" rIns="91425" bIns="45700" anchor="t" anchorCtr="0">
            <a:spAutoFit/>
          </a:bodyPr>
          <a:lstStyle/>
          <a:p>
            <a:pPr lvl="0"/>
            <a:r>
              <a:rPr lang="en-US" sz="3200" b="1" dirty="0" err="1">
                <a:solidFill>
                  <a:schemeClr val="tx1"/>
                </a:solidFill>
                <a:latin typeface="Calibri"/>
                <a:ea typeface="Calibri"/>
                <a:cs typeface="Calibri"/>
                <a:sym typeface="Calibri"/>
              </a:rPr>
              <a:t>Equipamiento</a:t>
            </a:r>
            <a:r>
              <a:rPr lang="en-US" sz="3200" b="1" dirty="0">
                <a:solidFill>
                  <a:schemeClr val="tx1"/>
                </a:solidFill>
                <a:latin typeface="Calibri"/>
                <a:ea typeface="Calibri"/>
                <a:cs typeface="Calibri"/>
                <a:sym typeface="Calibri"/>
              </a:rPr>
              <a:t> </a:t>
            </a:r>
            <a:r>
              <a:rPr lang="en-US" sz="3200" b="1" dirty="0" err="1">
                <a:solidFill>
                  <a:schemeClr val="tx1"/>
                </a:solidFill>
                <a:latin typeface="Calibri"/>
                <a:ea typeface="Calibri"/>
                <a:cs typeface="Calibri"/>
                <a:sym typeface="Calibri"/>
              </a:rPr>
              <a:t>electromecánico</a:t>
            </a:r>
            <a:r>
              <a:rPr lang="en-US" sz="3200" b="1" dirty="0">
                <a:solidFill>
                  <a:schemeClr val="tx1"/>
                </a:solidFill>
                <a:latin typeface="Calibri"/>
                <a:ea typeface="Calibri"/>
                <a:cs typeface="Calibri"/>
                <a:sym typeface="Calibri"/>
              </a:rPr>
              <a:t> – Servicio de </a:t>
            </a:r>
            <a:r>
              <a:rPr lang="en-US" sz="3200" b="1" dirty="0" err="1">
                <a:solidFill>
                  <a:schemeClr val="tx1"/>
                </a:solidFill>
                <a:latin typeface="Calibri"/>
                <a:ea typeface="Calibri"/>
                <a:cs typeface="Calibri"/>
                <a:sym typeface="Calibri"/>
              </a:rPr>
              <a:t>Lavandería</a:t>
            </a:r>
            <a:endParaRPr sz="3200" dirty="0">
              <a:solidFill>
                <a:schemeClr val="tx1"/>
              </a:solidFill>
              <a:latin typeface="Calibri"/>
              <a:ea typeface="Calibri"/>
              <a:cs typeface="Calibri"/>
              <a:sym typeface="Calibri"/>
            </a:endParaRPr>
          </a:p>
        </p:txBody>
      </p:sp>
      <p:sp>
        <p:nvSpPr>
          <p:cNvPr id="8" name="Google Shape;127;p1">
            <a:extLst>
              <a:ext uri="{FF2B5EF4-FFF2-40B4-BE49-F238E27FC236}">
                <a16:creationId xmlns:a16="http://schemas.microsoft.com/office/drawing/2014/main" id="{FF9E5B0F-6304-4466-C3A0-7A6D36146C93}"/>
              </a:ext>
            </a:extLst>
          </p:cNvPr>
          <p:cNvSpPr txBox="1"/>
          <p:nvPr/>
        </p:nvSpPr>
        <p:spPr>
          <a:xfrm>
            <a:off x="457201" y="906346"/>
            <a:ext cx="11064240" cy="1569620"/>
          </a:xfrm>
          <a:prstGeom prst="rect">
            <a:avLst/>
          </a:prstGeom>
          <a:noFill/>
          <a:ln>
            <a:noFill/>
          </a:ln>
        </p:spPr>
        <p:txBody>
          <a:bodyPr spcFirstLastPara="1" wrap="square" lIns="91425" tIns="45700" rIns="91425" bIns="45700" anchor="t" anchorCtr="0">
            <a:spAutoFit/>
          </a:bodyPr>
          <a:lstStyle/>
          <a:p>
            <a:r>
              <a:rPr lang="es-MX" sz="1600" dirty="0"/>
              <a:t>El equipo técnico de la DIEM-DGOS, realizó recomendaciones para los servicios de lavandería del Hospital JAMO II-2.</a:t>
            </a:r>
          </a:p>
          <a:p>
            <a:pPr algn="just"/>
            <a:r>
              <a:rPr lang="es-MX" sz="1600" dirty="0"/>
              <a:t>Se realizará la remodelación del </a:t>
            </a:r>
            <a:r>
              <a:rPr lang="es-MX" sz="1600" b="1" dirty="0"/>
              <a:t>Área de lavandería </a:t>
            </a:r>
            <a:r>
              <a:rPr lang="es-MX" sz="1600" dirty="0"/>
              <a:t>se propuso hacer una separación del ambiente con un área sucia y un área limpia. Asimismo, reemplazar las lavadoras existentes con lavadoras de dos puertas que permitan tener una </a:t>
            </a:r>
            <a:r>
              <a:rPr lang="es-MX" sz="1600" b="1" dirty="0"/>
              <a:t>barrera sanitaria </a:t>
            </a:r>
            <a:r>
              <a:rPr lang="es-MX" sz="1600" dirty="0"/>
              <a:t>para cumplir la normativa vigente. Se ha considerado reemplazar las secadoras, calandra y prensa plancha, que funcionen con un sistema de combustible a gas GLP. Se remitió una propuesta a lo responsables del GORE-Tumbes. Ing. Rony Gonzales y Arq. Erick Mogollón.</a:t>
            </a:r>
            <a:endParaRPr lang="es-PE" sz="1600" dirty="0"/>
          </a:p>
        </p:txBody>
      </p:sp>
      <p:pic>
        <p:nvPicPr>
          <p:cNvPr id="5" name="Imagen 4">
            <a:extLst>
              <a:ext uri="{FF2B5EF4-FFF2-40B4-BE49-F238E27FC236}">
                <a16:creationId xmlns:a16="http://schemas.microsoft.com/office/drawing/2014/main" id="{2837003D-59DD-F7B1-CA75-36E92834353C}"/>
              </a:ext>
            </a:extLst>
          </p:cNvPr>
          <p:cNvPicPr>
            <a:picLocks noChangeAspect="1"/>
          </p:cNvPicPr>
          <p:nvPr/>
        </p:nvPicPr>
        <p:blipFill>
          <a:blip r:embed="rId3"/>
          <a:stretch>
            <a:fillRect/>
          </a:stretch>
        </p:blipFill>
        <p:spPr>
          <a:xfrm>
            <a:off x="740664" y="2701174"/>
            <a:ext cx="8522208" cy="3742621"/>
          </a:xfrm>
          <a:prstGeom prst="rect">
            <a:avLst/>
          </a:prstGeom>
        </p:spPr>
      </p:pic>
      <p:sp>
        <p:nvSpPr>
          <p:cNvPr id="6" name="CuadroTexto 5">
            <a:extLst>
              <a:ext uri="{FF2B5EF4-FFF2-40B4-BE49-F238E27FC236}">
                <a16:creationId xmlns:a16="http://schemas.microsoft.com/office/drawing/2014/main" id="{1390623F-30C8-B516-041E-C7BC82DA683A}"/>
              </a:ext>
            </a:extLst>
          </p:cNvPr>
          <p:cNvSpPr txBox="1"/>
          <p:nvPr/>
        </p:nvSpPr>
        <p:spPr>
          <a:xfrm>
            <a:off x="9610344" y="3255264"/>
            <a:ext cx="1737360" cy="1323439"/>
          </a:xfrm>
          <a:prstGeom prst="rect">
            <a:avLst/>
          </a:prstGeom>
          <a:noFill/>
        </p:spPr>
        <p:txBody>
          <a:bodyPr wrap="square" rtlCol="0">
            <a:spAutoFit/>
          </a:bodyPr>
          <a:lstStyle/>
          <a:p>
            <a:r>
              <a:rPr lang="es-MX" sz="1600" b="1" dirty="0"/>
              <a:t>Plano propuesto por la DIEM-DGOS para el área de Lavandería.</a:t>
            </a:r>
            <a:endParaRPr lang="es-PE" sz="1600" b="1" dirty="0"/>
          </a:p>
        </p:txBody>
      </p:sp>
    </p:spTree>
    <p:extLst>
      <p:ext uri="{BB962C8B-B14F-4D97-AF65-F5344CB8AC3E}">
        <p14:creationId xmlns:p14="http://schemas.microsoft.com/office/powerpoint/2010/main" val="496700237"/>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F5EE66D6-AA3D-2960-2490-655016224DAC}"/>
            </a:ext>
          </a:extLst>
        </p:cNvPr>
        <p:cNvGrpSpPr/>
        <p:nvPr/>
      </p:nvGrpSpPr>
      <p:grpSpPr>
        <a:xfrm>
          <a:off x="0" y="0"/>
          <a:ext cx="0" cy="0"/>
          <a:chOff x="0" y="0"/>
          <a:chExt cx="0" cy="0"/>
        </a:xfrm>
      </p:grpSpPr>
      <p:sp>
        <p:nvSpPr>
          <p:cNvPr id="7" name="Google Shape;127;p1">
            <a:extLst>
              <a:ext uri="{FF2B5EF4-FFF2-40B4-BE49-F238E27FC236}">
                <a16:creationId xmlns:a16="http://schemas.microsoft.com/office/drawing/2014/main" id="{C1B57251-F8AF-EAAB-59CB-82268F7B7637}"/>
              </a:ext>
            </a:extLst>
          </p:cNvPr>
          <p:cNvSpPr txBox="1"/>
          <p:nvPr/>
        </p:nvSpPr>
        <p:spPr>
          <a:xfrm>
            <a:off x="528835" y="149141"/>
            <a:ext cx="9685013" cy="584735"/>
          </a:xfrm>
          <a:prstGeom prst="rect">
            <a:avLst/>
          </a:prstGeom>
          <a:noFill/>
          <a:ln>
            <a:noFill/>
          </a:ln>
        </p:spPr>
        <p:txBody>
          <a:bodyPr spcFirstLastPara="1" wrap="square" lIns="91425" tIns="45700" rIns="91425" bIns="45700" anchor="t" anchorCtr="0">
            <a:spAutoFit/>
          </a:bodyPr>
          <a:lstStyle/>
          <a:p>
            <a:pPr lvl="0"/>
            <a:r>
              <a:rPr lang="en-US" sz="3200" b="1" dirty="0" err="1">
                <a:solidFill>
                  <a:schemeClr val="tx1"/>
                </a:solidFill>
                <a:latin typeface="Calibri"/>
                <a:ea typeface="Calibri"/>
                <a:cs typeface="Calibri"/>
                <a:sym typeface="Calibri"/>
              </a:rPr>
              <a:t>Equipamiento</a:t>
            </a:r>
            <a:r>
              <a:rPr lang="en-US" sz="3200" b="1" dirty="0">
                <a:solidFill>
                  <a:schemeClr val="tx1"/>
                </a:solidFill>
                <a:latin typeface="Calibri"/>
                <a:ea typeface="Calibri"/>
                <a:cs typeface="Calibri"/>
                <a:sym typeface="Calibri"/>
              </a:rPr>
              <a:t> </a:t>
            </a:r>
            <a:r>
              <a:rPr lang="en-US" sz="3200" b="1" dirty="0" err="1">
                <a:solidFill>
                  <a:schemeClr val="tx1"/>
                </a:solidFill>
                <a:latin typeface="Calibri"/>
                <a:ea typeface="Calibri"/>
                <a:cs typeface="Calibri"/>
                <a:sym typeface="Calibri"/>
              </a:rPr>
              <a:t>electromecánico</a:t>
            </a:r>
            <a:r>
              <a:rPr lang="en-US" sz="3200" b="1" dirty="0">
                <a:solidFill>
                  <a:schemeClr val="tx1"/>
                </a:solidFill>
                <a:latin typeface="Calibri"/>
                <a:ea typeface="Calibri"/>
                <a:cs typeface="Calibri"/>
                <a:sym typeface="Calibri"/>
              </a:rPr>
              <a:t> – Servicio de </a:t>
            </a:r>
            <a:r>
              <a:rPr lang="en-US" sz="3200" b="1" dirty="0" err="1">
                <a:solidFill>
                  <a:schemeClr val="tx1"/>
                </a:solidFill>
                <a:latin typeface="Calibri"/>
                <a:ea typeface="Calibri"/>
                <a:cs typeface="Calibri"/>
                <a:sym typeface="Calibri"/>
              </a:rPr>
              <a:t>Nutrición</a:t>
            </a:r>
            <a:endParaRPr sz="3200" dirty="0">
              <a:solidFill>
                <a:schemeClr val="tx1"/>
              </a:solidFill>
              <a:latin typeface="Calibri"/>
              <a:ea typeface="Calibri"/>
              <a:cs typeface="Calibri"/>
              <a:sym typeface="Calibri"/>
            </a:endParaRPr>
          </a:p>
        </p:txBody>
      </p:sp>
      <p:sp>
        <p:nvSpPr>
          <p:cNvPr id="3" name="CuadroTexto 2">
            <a:extLst>
              <a:ext uri="{FF2B5EF4-FFF2-40B4-BE49-F238E27FC236}">
                <a16:creationId xmlns:a16="http://schemas.microsoft.com/office/drawing/2014/main" id="{455EB9F9-99FF-D14B-E9D6-60ABC27170F2}"/>
              </a:ext>
            </a:extLst>
          </p:cNvPr>
          <p:cNvSpPr txBox="1"/>
          <p:nvPr/>
        </p:nvSpPr>
        <p:spPr>
          <a:xfrm>
            <a:off x="602379" y="956769"/>
            <a:ext cx="7184898" cy="2062103"/>
          </a:xfrm>
          <a:prstGeom prst="rect">
            <a:avLst/>
          </a:prstGeom>
          <a:noFill/>
        </p:spPr>
        <p:txBody>
          <a:bodyPr wrap="square">
            <a:spAutoFit/>
          </a:bodyPr>
          <a:lstStyle/>
          <a:p>
            <a:r>
              <a:rPr lang="es-MX" sz="1600" dirty="0"/>
              <a:t>En el servicio de Nutrición</a:t>
            </a:r>
            <a:r>
              <a:rPr lang="es-MX" sz="1600" b="1" dirty="0"/>
              <a:t> </a:t>
            </a:r>
            <a:r>
              <a:rPr lang="es-MX" sz="1600" dirty="0"/>
              <a:t>se propuso:</a:t>
            </a:r>
          </a:p>
          <a:p>
            <a:endParaRPr lang="es-MX" sz="1600" dirty="0"/>
          </a:p>
          <a:p>
            <a:pPr marL="285750" indent="-285750">
              <a:buFont typeface="Arial" panose="020B0604020202020204" pitchFamily="34" charset="0"/>
              <a:buChar char="•"/>
            </a:pPr>
            <a:r>
              <a:rPr lang="es-MX" sz="1600" dirty="0"/>
              <a:t>Implementar una cocina industrial para la cocción de los alimentos debido a que actualmente su cocina doméstica es insuficiente.</a:t>
            </a:r>
          </a:p>
          <a:p>
            <a:pPr marL="285750" indent="-285750">
              <a:buFont typeface="Arial" panose="020B0604020202020204" pitchFamily="34" charset="0"/>
              <a:buChar char="•"/>
            </a:pPr>
            <a:r>
              <a:rPr lang="es-MX" sz="1600" dirty="0"/>
              <a:t>Reemplazar los coches de traslado de alimentos por su deterioro actual</a:t>
            </a:r>
          </a:p>
          <a:p>
            <a:pPr marL="285750" indent="-285750">
              <a:buFont typeface="Arial" panose="020B0604020202020204" pitchFamily="34" charset="0"/>
              <a:buChar char="•"/>
            </a:pPr>
            <a:r>
              <a:rPr lang="es-MX" sz="1600" dirty="0"/>
              <a:t>Remodelar las cámaras frigoríficas: Carne, frutas y verduras, con equipos de refrigeración nuevos.</a:t>
            </a:r>
          </a:p>
          <a:p>
            <a:pPr marL="285750" indent="-285750">
              <a:buFont typeface="Arial" panose="020B0604020202020204" pitchFamily="34" charset="0"/>
              <a:buChar char="•"/>
            </a:pPr>
            <a:r>
              <a:rPr lang="es-MX" sz="1600" dirty="0"/>
              <a:t>Poner en funcionamiento las campanas extractoras de humos y vapores</a:t>
            </a:r>
            <a:endParaRPr lang="es-PE" dirty="0"/>
          </a:p>
        </p:txBody>
      </p:sp>
      <p:pic>
        <p:nvPicPr>
          <p:cNvPr id="6" name="Imagen 5">
            <a:extLst>
              <a:ext uri="{FF2B5EF4-FFF2-40B4-BE49-F238E27FC236}">
                <a16:creationId xmlns:a16="http://schemas.microsoft.com/office/drawing/2014/main" id="{C4B463E6-7142-4FA3-4DF4-556FC15270BD}"/>
              </a:ext>
            </a:extLst>
          </p:cNvPr>
          <p:cNvPicPr>
            <a:picLocks noChangeAspect="1"/>
          </p:cNvPicPr>
          <p:nvPr/>
        </p:nvPicPr>
        <p:blipFill>
          <a:blip r:embed="rId3"/>
          <a:stretch>
            <a:fillRect/>
          </a:stretch>
        </p:blipFill>
        <p:spPr>
          <a:xfrm>
            <a:off x="8174253" y="1091999"/>
            <a:ext cx="2940420" cy="4674002"/>
          </a:xfrm>
          <a:prstGeom prst="rect">
            <a:avLst/>
          </a:prstGeom>
        </p:spPr>
      </p:pic>
      <p:sp>
        <p:nvSpPr>
          <p:cNvPr id="9" name="CuadroTexto 8">
            <a:extLst>
              <a:ext uri="{FF2B5EF4-FFF2-40B4-BE49-F238E27FC236}">
                <a16:creationId xmlns:a16="http://schemas.microsoft.com/office/drawing/2014/main" id="{6A9C8AE4-39F2-C518-4432-55A30D8CA3AA}"/>
              </a:ext>
            </a:extLst>
          </p:cNvPr>
          <p:cNvSpPr txBox="1"/>
          <p:nvPr/>
        </p:nvSpPr>
        <p:spPr>
          <a:xfrm>
            <a:off x="8257032" y="5901229"/>
            <a:ext cx="2734056" cy="307777"/>
          </a:xfrm>
          <a:prstGeom prst="rect">
            <a:avLst/>
          </a:prstGeom>
          <a:noFill/>
        </p:spPr>
        <p:txBody>
          <a:bodyPr wrap="square" rtlCol="0">
            <a:spAutoFit/>
          </a:bodyPr>
          <a:lstStyle/>
          <a:p>
            <a:pPr algn="ctr"/>
            <a:r>
              <a:rPr lang="es-MX" dirty="0"/>
              <a:t>Cocina industrial propuesta</a:t>
            </a:r>
            <a:endParaRPr lang="es-PE" dirty="0"/>
          </a:p>
        </p:txBody>
      </p:sp>
      <p:pic>
        <p:nvPicPr>
          <p:cNvPr id="11" name="Imagen 10">
            <a:extLst>
              <a:ext uri="{FF2B5EF4-FFF2-40B4-BE49-F238E27FC236}">
                <a16:creationId xmlns:a16="http://schemas.microsoft.com/office/drawing/2014/main" id="{AA848F5D-3AFF-E4B5-0694-54EADBE670E7}"/>
              </a:ext>
            </a:extLst>
          </p:cNvPr>
          <p:cNvPicPr>
            <a:picLocks noChangeAspect="1"/>
          </p:cNvPicPr>
          <p:nvPr/>
        </p:nvPicPr>
        <p:blipFill>
          <a:blip r:embed="rId4"/>
          <a:stretch>
            <a:fillRect/>
          </a:stretch>
        </p:blipFill>
        <p:spPr>
          <a:xfrm>
            <a:off x="601947" y="3218026"/>
            <a:ext cx="3589038" cy="2683203"/>
          </a:xfrm>
          <a:prstGeom prst="rect">
            <a:avLst/>
          </a:prstGeom>
        </p:spPr>
      </p:pic>
      <p:pic>
        <p:nvPicPr>
          <p:cNvPr id="13" name="Imagen 12">
            <a:extLst>
              <a:ext uri="{FF2B5EF4-FFF2-40B4-BE49-F238E27FC236}">
                <a16:creationId xmlns:a16="http://schemas.microsoft.com/office/drawing/2014/main" id="{1ACBC7DF-194E-301A-CB23-5B7FA88FCFF1}"/>
              </a:ext>
            </a:extLst>
          </p:cNvPr>
          <p:cNvPicPr>
            <a:picLocks noChangeAspect="1"/>
          </p:cNvPicPr>
          <p:nvPr/>
        </p:nvPicPr>
        <p:blipFill>
          <a:blip r:embed="rId5"/>
          <a:stretch>
            <a:fillRect/>
          </a:stretch>
        </p:blipFill>
        <p:spPr>
          <a:xfrm>
            <a:off x="4428609" y="3218027"/>
            <a:ext cx="1667391" cy="2683204"/>
          </a:xfrm>
          <a:prstGeom prst="rect">
            <a:avLst/>
          </a:prstGeom>
        </p:spPr>
      </p:pic>
      <p:sp>
        <p:nvSpPr>
          <p:cNvPr id="14" name="CuadroTexto 13">
            <a:extLst>
              <a:ext uri="{FF2B5EF4-FFF2-40B4-BE49-F238E27FC236}">
                <a16:creationId xmlns:a16="http://schemas.microsoft.com/office/drawing/2014/main" id="{6ECF4871-B00B-1101-97DE-A21DBFF3E0EB}"/>
              </a:ext>
            </a:extLst>
          </p:cNvPr>
          <p:cNvSpPr txBox="1"/>
          <p:nvPr/>
        </p:nvSpPr>
        <p:spPr>
          <a:xfrm>
            <a:off x="1200912" y="5928661"/>
            <a:ext cx="2308122" cy="307777"/>
          </a:xfrm>
          <a:prstGeom prst="rect">
            <a:avLst/>
          </a:prstGeom>
          <a:noFill/>
        </p:spPr>
        <p:txBody>
          <a:bodyPr wrap="square" rtlCol="0">
            <a:spAutoFit/>
          </a:bodyPr>
          <a:lstStyle/>
          <a:p>
            <a:r>
              <a:rPr lang="es-MX" dirty="0"/>
              <a:t>Cocina a gas existente</a:t>
            </a:r>
            <a:endParaRPr lang="es-PE" dirty="0"/>
          </a:p>
        </p:txBody>
      </p:sp>
      <p:sp>
        <p:nvSpPr>
          <p:cNvPr id="16" name="CuadroTexto 15">
            <a:extLst>
              <a:ext uri="{FF2B5EF4-FFF2-40B4-BE49-F238E27FC236}">
                <a16:creationId xmlns:a16="http://schemas.microsoft.com/office/drawing/2014/main" id="{A2F4D41A-8CE6-3F58-36BC-044FBE1094E1}"/>
              </a:ext>
            </a:extLst>
          </p:cNvPr>
          <p:cNvSpPr txBox="1"/>
          <p:nvPr/>
        </p:nvSpPr>
        <p:spPr>
          <a:xfrm>
            <a:off x="4108243" y="5928661"/>
            <a:ext cx="2308122" cy="523220"/>
          </a:xfrm>
          <a:prstGeom prst="rect">
            <a:avLst/>
          </a:prstGeom>
          <a:noFill/>
        </p:spPr>
        <p:txBody>
          <a:bodyPr wrap="square" rtlCol="0">
            <a:spAutoFit/>
          </a:bodyPr>
          <a:lstStyle/>
          <a:p>
            <a:pPr algn="ctr"/>
            <a:r>
              <a:rPr lang="es-MX" dirty="0"/>
              <a:t>Cámara frigorífica de carne, inoperativa</a:t>
            </a:r>
            <a:endParaRPr lang="es-PE" dirty="0"/>
          </a:p>
        </p:txBody>
      </p:sp>
    </p:spTree>
    <p:extLst>
      <p:ext uri="{BB962C8B-B14F-4D97-AF65-F5344CB8AC3E}">
        <p14:creationId xmlns:p14="http://schemas.microsoft.com/office/powerpoint/2010/main" val="374854066"/>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EC1B2044-7826-2C22-70D8-694EE3A79E19}"/>
            </a:ext>
          </a:extLst>
        </p:cNvPr>
        <p:cNvGrpSpPr/>
        <p:nvPr/>
      </p:nvGrpSpPr>
      <p:grpSpPr>
        <a:xfrm>
          <a:off x="0" y="0"/>
          <a:ext cx="0" cy="0"/>
          <a:chOff x="0" y="0"/>
          <a:chExt cx="0" cy="0"/>
        </a:xfrm>
      </p:grpSpPr>
      <p:sp>
        <p:nvSpPr>
          <p:cNvPr id="7" name="Google Shape;127;p1">
            <a:extLst>
              <a:ext uri="{FF2B5EF4-FFF2-40B4-BE49-F238E27FC236}">
                <a16:creationId xmlns:a16="http://schemas.microsoft.com/office/drawing/2014/main" id="{5ED93636-2AC1-F2CC-7703-4020B0CA0BC6}"/>
              </a:ext>
            </a:extLst>
          </p:cNvPr>
          <p:cNvSpPr txBox="1"/>
          <p:nvPr/>
        </p:nvSpPr>
        <p:spPr>
          <a:xfrm>
            <a:off x="528835" y="149141"/>
            <a:ext cx="9685013" cy="584735"/>
          </a:xfrm>
          <a:prstGeom prst="rect">
            <a:avLst/>
          </a:prstGeom>
          <a:noFill/>
          <a:ln>
            <a:noFill/>
          </a:ln>
        </p:spPr>
        <p:txBody>
          <a:bodyPr spcFirstLastPara="1" wrap="square" lIns="91425" tIns="45700" rIns="91425" bIns="45700" anchor="t" anchorCtr="0">
            <a:spAutoFit/>
          </a:bodyPr>
          <a:lstStyle/>
          <a:p>
            <a:pPr lvl="0"/>
            <a:r>
              <a:rPr lang="en-US" sz="3200" b="1" dirty="0">
                <a:solidFill>
                  <a:schemeClr val="tx1"/>
                </a:solidFill>
                <a:latin typeface="Calibri"/>
                <a:ea typeface="Calibri"/>
                <a:cs typeface="Calibri"/>
                <a:sym typeface="Calibri"/>
              </a:rPr>
              <a:t>Sistema </a:t>
            </a:r>
            <a:r>
              <a:rPr lang="en-US" sz="3200" b="1" dirty="0" err="1">
                <a:solidFill>
                  <a:schemeClr val="tx1"/>
                </a:solidFill>
                <a:latin typeface="Calibri"/>
                <a:ea typeface="Calibri"/>
                <a:cs typeface="Calibri"/>
                <a:sym typeface="Calibri"/>
              </a:rPr>
              <a:t>eléctrico</a:t>
            </a:r>
            <a:endParaRPr sz="3200" dirty="0">
              <a:solidFill>
                <a:schemeClr val="tx1"/>
              </a:solidFill>
              <a:latin typeface="Calibri"/>
              <a:ea typeface="Calibri"/>
              <a:cs typeface="Calibri"/>
              <a:sym typeface="Calibri"/>
            </a:endParaRPr>
          </a:p>
        </p:txBody>
      </p:sp>
      <p:sp>
        <p:nvSpPr>
          <p:cNvPr id="3" name="CuadroTexto 2">
            <a:extLst>
              <a:ext uri="{FF2B5EF4-FFF2-40B4-BE49-F238E27FC236}">
                <a16:creationId xmlns:a16="http://schemas.microsoft.com/office/drawing/2014/main" id="{C609A358-C483-EC8D-CDA5-8FFFAE044176}"/>
              </a:ext>
            </a:extLst>
          </p:cNvPr>
          <p:cNvSpPr txBox="1"/>
          <p:nvPr/>
        </p:nvSpPr>
        <p:spPr>
          <a:xfrm>
            <a:off x="602378" y="956769"/>
            <a:ext cx="11101941" cy="5509200"/>
          </a:xfrm>
          <a:prstGeom prst="rect">
            <a:avLst/>
          </a:prstGeom>
          <a:noFill/>
        </p:spPr>
        <p:txBody>
          <a:bodyPr wrap="square">
            <a:spAutoFit/>
          </a:bodyPr>
          <a:lstStyle/>
          <a:p>
            <a:r>
              <a:rPr lang="es-MX" sz="1800" dirty="0"/>
              <a:t>El sistema eléctrico del Hospital JAMO II-2 de Tumbes, esta en una situación crítica de las instalaciones por su antigüedad y sobrepasa la capacidad contratada.</a:t>
            </a:r>
          </a:p>
          <a:p>
            <a:endParaRPr lang="es-MX" sz="1800" dirty="0"/>
          </a:p>
          <a:p>
            <a:r>
              <a:rPr lang="es-MX" sz="1800" dirty="0"/>
              <a:t>El Gore Tumbes ha contratado un especialista que realizará lo siguiente:</a:t>
            </a:r>
          </a:p>
          <a:p>
            <a:endParaRPr lang="es-MX" sz="1800" dirty="0"/>
          </a:p>
          <a:p>
            <a:pPr marL="285750" lvl="1" indent="-285750">
              <a:buFont typeface="Arial" panose="020B0604020202020204" pitchFamily="34" charset="0"/>
              <a:buChar char="•"/>
            </a:pPr>
            <a:r>
              <a:rPr lang="es-PE" sz="1800" dirty="0"/>
              <a:t>Mantenimiento, Desmontaje, Montaje, Traslado y Puesta en Servicio de Grupo Electrógeno de 581 kVA</a:t>
            </a:r>
          </a:p>
          <a:p>
            <a:pPr marL="285750" lvl="1" indent="-285750">
              <a:buFont typeface="Arial" panose="020B0604020202020204" pitchFamily="34" charset="0"/>
              <a:buChar char="•"/>
            </a:pPr>
            <a:r>
              <a:rPr lang="es-PE" sz="1800" dirty="0"/>
              <a:t>Mantenimiento, Desmontaje, Montaje, Traslado y Puesta en Servicio de Sub Estación Eléctrica de Media Tensión 10 kV, 1000 kVA, Celdas de Media Tensión</a:t>
            </a:r>
          </a:p>
          <a:p>
            <a:pPr marL="285750" lvl="1" indent="-285750">
              <a:buFont typeface="Arial" panose="020B0604020202020204" pitchFamily="34" charset="0"/>
              <a:buChar char="•"/>
            </a:pPr>
            <a:r>
              <a:rPr lang="es-PE" sz="1800" dirty="0"/>
              <a:t>Mantenimiento, implementación e Instalación de Tablero de Distribución 800A/220kW. Incluye Balanceo de Cargas</a:t>
            </a:r>
          </a:p>
          <a:p>
            <a:pPr marL="285750" lvl="1" indent="-285750">
              <a:buFont typeface="Arial" panose="020B0604020202020204" pitchFamily="34" charset="0"/>
              <a:buChar char="•"/>
            </a:pPr>
            <a:r>
              <a:rPr lang="es-PE" sz="1800" dirty="0"/>
              <a:t>Suministro e Instalación de Tablero de Transferencia Automático 800A/220kW</a:t>
            </a:r>
          </a:p>
          <a:p>
            <a:pPr marL="285750" lvl="1" indent="-285750">
              <a:buFont typeface="Arial" panose="020B0604020202020204" pitchFamily="34" charset="0"/>
              <a:buChar char="•"/>
            </a:pPr>
            <a:r>
              <a:rPr lang="es-PE" sz="1800" dirty="0"/>
              <a:t>Construcción de Sistemas Puesta a Tierra tipo malla (5 ohmios)</a:t>
            </a:r>
          </a:p>
          <a:p>
            <a:pPr marL="285750" lvl="1" indent="-285750">
              <a:buFont typeface="Arial" panose="020B0604020202020204" pitchFamily="34" charset="0"/>
              <a:buChar char="•"/>
            </a:pPr>
            <a:r>
              <a:rPr lang="es-PE" sz="1800" dirty="0"/>
              <a:t>Mantenimiento de Sub Estación de Distribución Aérea de 250 kVA, Cambio de Seccionamiento Fase S de </a:t>
            </a:r>
            <a:r>
              <a:rPr lang="es-PE" sz="1800" dirty="0" err="1"/>
              <a:t>Tranformix</a:t>
            </a:r>
            <a:r>
              <a:rPr lang="es-PE" sz="1800" dirty="0"/>
              <a:t> de Media Tensión e Instalación de Tablero de Distribución en Baja Tensión</a:t>
            </a:r>
          </a:p>
          <a:p>
            <a:pPr marL="285750" lvl="1" indent="-285750">
              <a:buFont typeface="Arial" panose="020B0604020202020204" pitchFamily="34" charset="0"/>
              <a:buChar char="•"/>
            </a:pPr>
            <a:r>
              <a:rPr lang="es-PE" sz="1800" dirty="0"/>
              <a:t>Mejoramiento de recorrido de Acometida en Media Tensión con Cable N2XSY de 3x35mm² para Sub Estación de Transformación de 250 </a:t>
            </a:r>
            <a:r>
              <a:rPr lang="es-PE" sz="1800" dirty="0" err="1"/>
              <a:t>Kva</a:t>
            </a:r>
            <a:endParaRPr lang="es-PE" sz="1800" dirty="0"/>
          </a:p>
          <a:p>
            <a:pPr marL="285750" lvl="1" indent="-285750">
              <a:buFont typeface="Arial" panose="020B0604020202020204" pitchFamily="34" charset="0"/>
              <a:buChar char="•"/>
            </a:pPr>
            <a:r>
              <a:rPr lang="es-PE" sz="1800" dirty="0"/>
              <a:t>Suministro e instalación de sistema de protección externa contra descargas atmosféricas tipo PDC.</a:t>
            </a:r>
          </a:p>
          <a:p>
            <a:pPr marL="285750" lvl="1" indent="-285750">
              <a:buFont typeface="Arial" panose="020B0604020202020204" pitchFamily="34" charset="0"/>
              <a:buChar char="•"/>
            </a:pPr>
            <a:r>
              <a:rPr lang="es-PE" sz="1800" dirty="0"/>
              <a:t>Instalación de red de alimentación eléctrica, sub tableros   para equipos biomédicos</a:t>
            </a:r>
          </a:p>
          <a:p>
            <a:pPr lvl="1"/>
            <a:endParaRPr lang="es-PE" sz="1200" dirty="0"/>
          </a:p>
          <a:p>
            <a:endParaRPr lang="es-MX" sz="1600" dirty="0"/>
          </a:p>
        </p:txBody>
      </p:sp>
    </p:spTree>
    <p:extLst>
      <p:ext uri="{BB962C8B-B14F-4D97-AF65-F5344CB8AC3E}">
        <p14:creationId xmlns:p14="http://schemas.microsoft.com/office/powerpoint/2010/main" val="2494343074"/>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2F50C597-BEFA-1C35-C9FC-3D2BC27E089B}"/>
            </a:ext>
          </a:extLst>
        </p:cNvPr>
        <p:cNvGrpSpPr/>
        <p:nvPr/>
      </p:nvGrpSpPr>
      <p:grpSpPr>
        <a:xfrm>
          <a:off x="0" y="0"/>
          <a:ext cx="0" cy="0"/>
          <a:chOff x="0" y="0"/>
          <a:chExt cx="0" cy="0"/>
        </a:xfrm>
      </p:grpSpPr>
      <p:sp>
        <p:nvSpPr>
          <p:cNvPr id="7" name="Google Shape;127;p1">
            <a:extLst>
              <a:ext uri="{FF2B5EF4-FFF2-40B4-BE49-F238E27FC236}">
                <a16:creationId xmlns:a16="http://schemas.microsoft.com/office/drawing/2014/main" id="{D96F2314-FE51-4F4D-9266-FCCA2AA7E273}"/>
              </a:ext>
            </a:extLst>
          </p:cNvPr>
          <p:cNvSpPr txBox="1"/>
          <p:nvPr/>
        </p:nvSpPr>
        <p:spPr>
          <a:xfrm>
            <a:off x="528835" y="149141"/>
            <a:ext cx="9685013" cy="584735"/>
          </a:xfrm>
          <a:prstGeom prst="rect">
            <a:avLst/>
          </a:prstGeom>
          <a:noFill/>
          <a:ln>
            <a:noFill/>
          </a:ln>
        </p:spPr>
        <p:txBody>
          <a:bodyPr spcFirstLastPara="1" wrap="square" lIns="91425" tIns="45700" rIns="91425" bIns="45700" anchor="t" anchorCtr="0">
            <a:spAutoFit/>
          </a:bodyPr>
          <a:lstStyle/>
          <a:p>
            <a:pPr lvl="0"/>
            <a:r>
              <a:rPr lang="en-US" sz="3200" b="1" dirty="0" err="1">
                <a:solidFill>
                  <a:schemeClr val="tx1"/>
                </a:solidFill>
                <a:latin typeface="Calibri"/>
                <a:ea typeface="Calibri"/>
                <a:cs typeface="Calibri"/>
                <a:sym typeface="Calibri"/>
              </a:rPr>
              <a:t>Equipamiento</a:t>
            </a:r>
            <a:r>
              <a:rPr lang="en-US" sz="3200" b="1" dirty="0">
                <a:solidFill>
                  <a:schemeClr val="tx1"/>
                </a:solidFill>
                <a:latin typeface="Calibri"/>
                <a:ea typeface="Calibri"/>
                <a:cs typeface="Calibri"/>
                <a:sym typeface="Calibri"/>
              </a:rPr>
              <a:t> </a:t>
            </a:r>
            <a:r>
              <a:rPr lang="en-US" sz="3200" b="1" dirty="0" err="1">
                <a:solidFill>
                  <a:schemeClr val="tx1"/>
                </a:solidFill>
                <a:latin typeface="Calibri"/>
                <a:ea typeface="Calibri"/>
                <a:cs typeface="Calibri"/>
                <a:sym typeface="Calibri"/>
              </a:rPr>
              <a:t>Biomédico</a:t>
            </a:r>
            <a:endParaRPr sz="3200" dirty="0">
              <a:solidFill>
                <a:schemeClr val="tx1"/>
              </a:solidFill>
              <a:latin typeface="Calibri"/>
              <a:ea typeface="Calibri"/>
              <a:cs typeface="Calibri"/>
              <a:sym typeface="Calibri"/>
            </a:endParaRPr>
          </a:p>
        </p:txBody>
      </p:sp>
      <p:sp>
        <p:nvSpPr>
          <p:cNvPr id="8" name="CuadroTexto 7">
            <a:extLst>
              <a:ext uri="{FF2B5EF4-FFF2-40B4-BE49-F238E27FC236}">
                <a16:creationId xmlns:a16="http://schemas.microsoft.com/office/drawing/2014/main" id="{1D59E281-D31E-AAF1-C629-E6CB447340C1}"/>
              </a:ext>
            </a:extLst>
          </p:cNvPr>
          <p:cNvSpPr txBox="1"/>
          <p:nvPr/>
        </p:nvSpPr>
        <p:spPr>
          <a:xfrm>
            <a:off x="624078" y="929116"/>
            <a:ext cx="10778490" cy="1200329"/>
          </a:xfrm>
          <a:prstGeom prst="rect">
            <a:avLst/>
          </a:prstGeom>
          <a:noFill/>
        </p:spPr>
        <p:txBody>
          <a:bodyPr wrap="square">
            <a:spAutoFit/>
          </a:bodyPr>
          <a:lstStyle/>
          <a:p>
            <a:pPr marL="450215" indent="-450215">
              <a:buNone/>
            </a:pPr>
            <a:r>
              <a:rPr lang="pt-PT" sz="1800" b="1" dirty="0">
                <a:effectLst/>
                <a:latin typeface="Arial" panose="020B0604020202020204" pitchFamily="34" charset="0"/>
                <a:ea typeface="Times New Roman" panose="02020603050405020304" pitchFamily="18" charset="0"/>
              </a:rPr>
              <a:t>UPSS CENTRO QUIRIÚRGICO</a:t>
            </a:r>
            <a:endParaRPr lang="es-PE" sz="1800" dirty="0">
              <a:effectLst/>
              <a:latin typeface="Times New Roman" panose="02020603050405020304" pitchFamily="18" charset="0"/>
              <a:ea typeface="Times New Roman" panose="02020603050405020304" pitchFamily="18" charset="0"/>
            </a:endParaRPr>
          </a:p>
          <a:p>
            <a:pPr algn="just">
              <a:buNone/>
            </a:pPr>
            <a:r>
              <a:rPr lang="es-PE" sz="1800" dirty="0">
                <a:effectLst/>
                <a:latin typeface="Arial" panose="020B0604020202020204" pitchFamily="34" charset="0"/>
                <a:ea typeface="Times New Roman" panose="02020603050405020304" pitchFamily="18" charset="0"/>
              </a:rPr>
              <a:t>El centro quirúrgico tiene cuatro (04) salas de operaciones con equipos de aire acondicionado del tipo Split decorativo y extractores de aire tipo axial. Asimismo, existen infiltraciones de aire por los marcos de los extractores de aire debido a que no se encuentran sellados.</a:t>
            </a:r>
            <a:endParaRPr lang="es-PE" sz="1800" dirty="0">
              <a:effectLst/>
              <a:latin typeface="Times New Roman" panose="02020603050405020304" pitchFamily="18" charset="0"/>
              <a:ea typeface="Times New Roman" panose="02020603050405020304" pitchFamily="18" charset="0"/>
            </a:endParaRPr>
          </a:p>
        </p:txBody>
      </p:sp>
      <p:pic>
        <p:nvPicPr>
          <p:cNvPr id="9" name="Imagen 8">
            <a:extLst>
              <a:ext uri="{FF2B5EF4-FFF2-40B4-BE49-F238E27FC236}">
                <a16:creationId xmlns:a16="http://schemas.microsoft.com/office/drawing/2014/main" id="{ADE88D67-76BC-086C-4A01-4F3D64611B1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6137" y="2575664"/>
            <a:ext cx="2772474" cy="2897712"/>
          </a:xfrm>
          <a:prstGeom prst="rect">
            <a:avLst/>
          </a:prstGeom>
          <a:noFill/>
          <a:ln>
            <a:noFill/>
          </a:ln>
        </p:spPr>
      </p:pic>
      <p:pic>
        <p:nvPicPr>
          <p:cNvPr id="10" name="Imagen 9">
            <a:extLst>
              <a:ext uri="{FF2B5EF4-FFF2-40B4-BE49-F238E27FC236}">
                <a16:creationId xmlns:a16="http://schemas.microsoft.com/office/drawing/2014/main" id="{CE668319-4F79-3BDF-B760-60AA765EA5F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85526" y="2562640"/>
            <a:ext cx="2772474" cy="3009576"/>
          </a:xfrm>
          <a:prstGeom prst="rect">
            <a:avLst/>
          </a:prstGeom>
          <a:noFill/>
          <a:ln>
            <a:noFill/>
          </a:ln>
        </p:spPr>
      </p:pic>
      <p:pic>
        <p:nvPicPr>
          <p:cNvPr id="11" name="Imagen 10">
            <a:extLst>
              <a:ext uri="{FF2B5EF4-FFF2-40B4-BE49-F238E27FC236}">
                <a16:creationId xmlns:a16="http://schemas.microsoft.com/office/drawing/2014/main" id="{2625D887-CB3E-5F09-C1E5-8D69A79C4541}"/>
              </a:ext>
            </a:extLst>
          </p:cNvPr>
          <p:cNvPicPr>
            <a:picLocks noChangeAspect="1"/>
          </p:cNvPicPr>
          <p:nvPr/>
        </p:nvPicPr>
        <p:blipFill>
          <a:blip r:embed="rId5"/>
          <a:stretch>
            <a:fillRect/>
          </a:stretch>
        </p:blipFill>
        <p:spPr>
          <a:xfrm>
            <a:off x="7643113" y="2438019"/>
            <a:ext cx="3224629" cy="3035357"/>
          </a:xfrm>
          <a:prstGeom prst="rect">
            <a:avLst/>
          </a:prstGeom>
        </p:spPr>
      </p:pic>
    </p:spTree>
    <p:extLst>
      <p:ext uri="{BB962C8B-B14F-4D97-AF65-F5344CB8AC3E}">
        <p14:creationId xmlns:p14="http://schemas.microsoft.com/office/powerpoint/2010/main" val="1035124471"/>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12446834-C9CA-08EE-96CD-5AD8BDED277D}"/>
            </a:ext>
          </a:extLst>
        </p:cNvPr>
        <p:cNvGrpSpPr/>
        <p:nvPr/>
      </p:nvGrpSpPr>
      <p:grpSpPr>
        <a:xfrm>
          <a:off x="0" y="0"/>
          <a:ext cx="0" cy="0"/>
          <a:chOff x="0" y="0"/>
          <a:chExt cx="0" cy="0"/>
        </a:xfrm>
      </p:grpSpPr>
      <p:sp>
        <p:nvSpPr>
          <p:cNvPr id="7" name="Google Shape;127;p1">
            <a:extLst>
              <a:ext uri="{FF2B5EF4-FFF2-40B4-BE49-F238E27FC236}">
                <a16:creationId xmlns:a16="http://schemas.microsoft.com/office/drawing/2014/main" id="{BC102FC9-E74B-A423-B9E2-AA9BC8DD50DB}"/>
              </a:ext>
            </a:extLst>
          </p:cNvPr>
          <p:cNvSpPr txBox="1"/>
          <p:nvPr/>
        </p:nvSpPr>
        <p:spPr>
          <a:xfrm>
            <a:off x="528835" y="149141"/>
            <a:ext cx="9685013" cy="584735"/>
          </a:xfrm>
          <a:prstGeom prst="rect">
            <a:avLst/>
          </a:prstGeom>
          <a:noFill/>
          <a:ln>
            <a:noFill/>
          </a:ln>
        </p:spPr>
        <p:txBody>
          <a:bodyPr spcFirstLastPara="1" wrap="square" lIns="91425" tIns="45700" rIns="91425" bIns="45700" anchor="t" anchorCtr="0">
            <a:spAutoFit/>
          </a:bodyPr>
          <a:lstStyle/>
          <a:p>
            <a:pPr lvl="0"/>
            <a:r>
              <a:rPr lang="en-US" sz="3200" b="1" dirty="0" err="1">
                <a:solidFill>
                  <a:schemeClr val="tx1"/>
                </a:solidFill>
                <a:latin typeface="Calibri"/>
                <a:ea typeface="Calibri"/>
                <a:cs typeface="Calibri"/>
                <a:sym typeface="Calibri"/>
              </a:rPr>
              <a:t>Equipamiento</a:t>
            </a:r>
            <a:r>
              <a:rPr lang="en-US" sz="3200" b="1" dirty="0">
                <a:solidFill>
                  <a:schemeClr val="tx1"/>
                </a:solidFill>
                <a:latin typeface="Calibri"/>
                <a:ea typeface="Calibri"/>
                <a:cs typeface="Calibri"/>
                <a:sym typeface="Calibri"/>
              </a:rPr>
              <a:t> </a:t>
            </a:r>
            <a:r>
              <a:rPr lang="en-US" sz="3200" b="1" dirty="0" err="1">
                <a:solidFill>
                  <a:schemeClr val="tx1"/>
                </a:solidFill>
                <a:latin typeface="Calibri"/>
                <a:ea typeface="Calibri"/>
                <a:cs typeface="Calibri"/>
                <a:sym typeface="Calibri"/>
              </a:rPr>
              <a:t>Biomédico</a:t>
            </a:r>
            <a:endParaRPr sz="3200" dirty="0">
              <a:solidFill>
                <a:schemeClr val="tx1"/>
              </a:solidFill>
              <a:latin typeface="Calibri"/>
              <a:ea typeface="Calibri"/>
              <a:cs typeface="Calibri"/>
              <a:sym typeface="Calibri"/>
            </a:endParaRPr>
          </a:p>
        </p:txBody>
      </p:sp>
      <p:sp>
        <p:nvSpPr>
          <p:cNvPr id="3" name="CuadroTexto 2">
            <a:extLst>
              <a:ext uri="{FF2B5EF4-FFF2-40B4-BE49-F238E27FC236}">
                <a16:creationId xmlns:a16="http://schemas.microsoft.com/office/drawing/2014/main" id="{B9EC509A-A4C1-BF49-5F43-91D35D4FE052}"/>
              </a:ext>
            </a:extLst>
          </p:cNvPr>
          <p:cNvSpPr txBox="1"/>
          <p:nvPr/>
        </p:nvSpPr>
        <p:spPr>
          <a:xfrm>
            <a:off x="528834" y="918353"/>
            <a:ext cx="11138910" cy="2585323"/>
          </a:xfrm>
          <a:prstGeom prst="rect">
            <a:avLst/>
          </a:prstGeom>
          <a:noFill/>
        </p:spPr>
        <p:txBody>
          <a:bodyPr wrap="square">
            <a:spAutoFit/>
          </a:bodyPr>
          <a:lstStyle/>
          <a:p>
            <a:pPr marL="450215" indent="-450215">
              <a:buNone/>
            </a:pPr>
            <a:r>
              <a:rPr lang="es-PE" sz="1800" b="1" dirty="0">
                <a:effectLst/>
                <a:latin typeface="Arial" panose="020B0604020202020204" pitchFamily="34" charset="0"/>
                <a:ea typeface="Times New Roman" panose="02020603050405020304" pitchFamily="18" charset="0"/>
              </a:rPr>
              <a:t>UPSS Unidad de Cuidados Intensivos (UCI)</a:t>
            </a:r>
            <a:endParaRPr lang="es-PE" sz="1800" dirty="0">
              <a:effectLst/>
              <a:latin typeface="Times New Roman" panose="02020603050405020304" pitchFamily="18" charset="0"/>
              <a:ea typeface="Times New Roman" panose="02020603050405020304" pitchFamily="18" charset="0"/>
            </a:endParaRPr>
          </a:p>
          <a:p>
            <a:pPr marL="450215" indent="-450215">
              <a:buNone/>
            </a:pPr>
            <a:r>
              <a:rPr lang="es-PE" sz="1800" b="1" dirty="0">
                <a:effectLst/>
                <a:latin typeface="Arial" panose="020B0604020202020204" pitchFamily="34" charset="0"/>
                <a:ea typeface="Times New Roman" panose="02020603050405020304" pitchFamily="18" charset="0"/>
              </a:rPr>
              <a:t> </a:t>
            </a:r>
            <a:r>
              <a:rPr lang="es-PE" sz="1800" dirty="0">
                <a:effectLst/>
                <a:latin typeface="Arial" panose="020B0604020202020204" pitchFamily="34" charset="0"/>
                <a:ea typeface="Times New Roman" panose="02020603050405020304" pitchFamily="18" charset="0"/>
              </a:rPr>
              <a:t>La UPSS UCI, presenta la siguiente problemática:</a:t>
            </a:r>
          </a:p>
          <a:p>
            <a:pPr marL="450215" indent="-450215">
              <a:buNone/>
            </a:pPr>
            <a:endParaRPr lang="es-PE" sz="18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es-PE" sz="1800" dirty="0">
                <a:effectLst/>
                <a:latin typeface="Arial" panose="020B0604020202020204" pitchFamily="34" charset="0"/>
                <a:ea typeface="Times New Roman" panose="02020603050405020304" pitchFamily="18" charset="0"/>
              </a:rPr>
              <a:t>03 coches de paro, tienen ruedas inoperativas, asas sueltas, estructura deteriorada, requieren mantenimiento correctivo.</a:t>
            </a:r>
            <a:endParaRPr lang="es-PE" sz="18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es-PE" sz="1800" dirty="0">
                <a:effectLst/>
                <a:latin typeface="Arial" panose="020B0604020202020204" pitchFamily="34" charset="0"/>
                <a:ea typeface="Times New Roman" panose="02020603050405020304" pitchFamily="18" charset="0"/>
              </a:rPr>
              <a:t>02 incubadoras neonatales recalientan</a:t>
            </a:r>
            <a:endParaRPr lang="es-PE" sz="18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es-PE" sz="1800" dirty="0">
                <a:effectLst/>
                <a:latin typeface="Arial" panose="020B0604020202020204" pitchFamily="34" charset="0"/>
                <a:ea typeface="Times New Roman" panose="02020603050405020304" pitchFamily="18" charset="0"/>
              </a:rPr>
              <a:t>02 Incubadoras hibridas con panel de control deteriorado</a:t>
            </a:r>
            <a:endParaRPr lang="es-PE" sz="18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es-PE" sz="1800" dirty="0">
                <a:effectLst/>
                <a:latin typeface="Arial" panose="020B0604020202020204" pitchFamily="34" charset="0"/>
                <a:ea typeface="Times New Roman" panose="02020603050405020304" pitchFamily="18" charset="0"/>
              </a:rPr>
              <a:t>03 monitores de signos vitales con accesorios: cables, brazaletes, sensores en mal estado requieren ser reemplazados.</a:t>
            </a:r>
            <a:endParaRPr lang="es-PE" sz="1800" dirty="0">
              <a:effectLst/>
              <a:latin typeface="Times New Roman" panose="02020603050405020304" pitchFamily="18" charset="0"/>
              <a:ea typeface="Times New Roman" panose="02020603050405020304" pitchFamily="18" charset="0"/>
            </a:endParaRPr>
          </a:p>
        </p:txBody>
      </p:sp>
      <p:pic>
        <p:nvPicPr>
          <p:cNvPr id="5" name="Imagen 4">
            <a:extLst>
              <a:ext uri="{FF2B5EF4-FFF2-40B4-BE49-F238E27FC236}">
                <a16:creationId xmlns:a16="http://schemas.microsoft.com/office/drawing/2014/main" id="{AEC3E0B1-1896-F4D1-4B58-33EBD104DF4C}"/>
              </a:ext>
            </a:extLst>
          </p:cNvPr>
          <p:cNvPicPr>
            <a:picLocks noChangeAspect="1"/>
          </p:cNvPicPr>
          <p:nvPr/>
        </p:nvPicPr>
        <p:blipFill>
          <a:blip r:embed="rId3"/>
          <a:stretch>
            <a:fillRect/>
          </a:stretch>
        </p:blipFill>
        <p:spPr>
          <a:xfrm>
            <a:off x="3895344" y="3503676"/>
            <a:ext cx="3392423" cy="2709229"/>
          </a:xfrm>
          <a:prstGeom prst="rect">
            <a:avLst/>
          </a:prstGeom>
        </p:spPr>
      </p:pic>
      <p:pic>
        <p:nvPicPr>
          <p:cNvPr id="6" name="Imagen 5">
            <a:extLst>
              <a:ext uri="{FF2B5EF4-FFF2-40B4-BE49-F238E27FC236}">
                <a16:creationId xmlns:a16="http://schemas.microsoft.com/office/drawing/2014/main" id="{CD3333D2-250B-A670-BA27-DB374A7F33F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20750" y="3503676"/>
            <a:ext cx="3512161" cy="2676574"/>
          </a:xfrm>
          <a:prstGeom prst="rect">
            <a:avLst/>
          </a:prstGeom>
          <a:noFill/>
          <a:ln>
            <a:noFill/>
          </a:ln>
        </p:spPr>
      </p:pic>
      <p:pic>
        <p:nvPicPr>
          <p:cNvPr id="12" name="Imagen 11">
            <a:extLst>
              <a:ext uri="{FF2B5EF4-FFF2-40B4-BE49-F238E27FC236}">
                <a16:creationId xmlns:a16="http://schemas.microsoft.com/office/drawing/2014/main" id="{A65E545A-1334-E04B-A42C-F2E2B8EAEE2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91526" y="3530693"/>
            <a:ext cx="1538057" cy="2655194"/>
          </a:xfrm>
          <a:prstGeom prst="rect">
            <a:avLst/>
          </a:prstGeom>
          <a:noFill/>
          <a:ln>
            <a:noFill/>
          </a:ln>
        </p:spPr>
      </p:pic>
    </p:spTree>
    <p:extLst>
      <p:ext uri="{BB962C8B-B14F-4D97-AF65-F5344CB8AC3E}">
        <p14:creationId xmlns:p14="http://schemas.microsoft.com/office/powerpoint/2010/main" val="12530775"/>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FAEC1BB5-E21C-EA74-C6E7-A9D4293212CA}"/>
            </a:ext>
          </a:extLst>
        </p:cNvPr>
        <p:cNvGrpSpPr/>
        <p:nvPr/>
      </p:nvGrpSpPr>
      <p:grpSpPr>
        <a:xfrm>
          <a:off x="0" y="0"/>
          <a:ext cx="0" cy="0"/>
          <a:chOff x="0" y="0"/>
          <a:chExt cx="0" cy="0"/>
        </a:xfrm>
      </p:grpSpPr>
      <p:sp>
        <p:nvSpPr>
          <p:cNvPr id="7" name="Google Shape;127;p1">
            <a:extLst>
              <a:ext uri="{FF2B5EF4-FFF2-40B4-BE49-F238E27FC236}">
                <a16:creationId xmlns:a16="http://schemas.microsoft.com/office/drawing/2014/main" id="{FEB39F33-A1AE-E7D6-B74A-A9371F6B75C2}"/>
              </a:ext>
            </a:extLst>
          </p:cNvPr>
          <p:cNvSpPr txBox="1"/>
          <p:nvPr/>
        </p:nvSpPr>
        <p:spPr>
          <a:xfrm>
            <a:off x="528835" y="149141"/>
            <a:ext cx="9685013" cy="584735"/>
          </a:xfrm>
          <a:prstGeom prst="rect">
            <a:avLst/>
          </a:prstGeom>
          <a:noFill/>
          <a:ln>
            <a:noFill/>
          </a:ln>
        </p:spPr>
        <p:txBody>
          <a:bodyPr spcFirstLastPara="1" wrap="square" lIns="91425" tIns="45700" rIns="91425" bIns="45700" anchor="t" anchorCtr="0">
            <a:spAutoFit/>
          </a:bodyPr>
          <a:lstStyle/>
          <a:p>
            <a:pPr lvl="0"/>
            <a:r>
              <a:rPr lang="en-US" sz="3200" b="1" dirty="0" err="1">
                <a:solidFill>
                  <a:schemeClr val="tx1"/>
                </a:solidFill>
                <a:latin typeface="Calibri"/>
                <a:ea typeface="Calibri"/>
                <a:cs typeface="Calibri"/>
                <a:sym typeface="Calibri"/>
              </a:rPr>
              <a:t>Equipamiento</a:t>
            </a:r>
            <a:r>
              <a:rPr lang="en-US" sz="3200" b="1" dirty="0">
                <a:solidFill>
                  <a:schemeClr val="tx1"/>
                </a:solidFill>
                <a:latin typeface="Calibri"/>
                <a:ea typeface="Calibri"/>
                <a:cs typeface="Calibri"/>
                <a:sym typeface="Calibri"/>
              </a:rPr>
              <a:t> </a:t>
            </a:r>
            <a:r>
              <a:rPr lang="en-US" sz="3200" b="1" dirty="0" err="1">
                <a:solidFill>
                  <a:schemeClr val="tx1"/>
                </a:solidFill>
                <a:latin typeface="Calibri"/>
                <a:ea typeface="Calibri"/>
                <a:cs typeface="Calibri"/>
                <a:sym typeface="Calibri"/>
              </a:rPr>
              <a:t>Biomédico</a:t>
            </a:r>
            <a:endParaRPr sz="3200" dirty="0">
              <a:solidFill>
                <a:schemeClr val="tx1"/>
              </a:solidFill>
              <a:latin typeface="Calibri"/>
              <a:ea typeface="Calibri"/>
              <a:cs typeface="Calibri"/>
              <a:sym typeface="Calibri"/>
            </a:endParaRPr>
          </a:p>
        </p:txBody>
      </p:sp>
      <p:sp>
        <p:nvSpPr>
          <p:cNvPr id="4" name="CuadroTexto 3">
            <a:extLst>
              <a:ext uri="{FF2B5EF4-FFF2-40B4-BE49-F238E27FC236}">
                <a16:creationId xmlns:a16="http://schemas.microsoft.com/office/drawing/2014/main" id="{2596514C-0A83-F932-121A-EEBCBDA264AC}"/>
              </a:ext>
            </a:extLst>
          </p:cNvPr>
          <p:cNvSpPr txBox="1"/>
          <p:nvPr/>
        </p:nvSpPr>
        <p:spPr>
          <a:xfrm>
            <a:off x="528835" y="733876"/>
            <a:ext cx="11208258" cy="2308324"/>
          </a:xfrm>
          <a:prstGeom prst="rect">
            <a:avLst/>
          </a:prstGeom>
          <a:noFill/>
        </p:spPr>
        <p:txBody>
          <a:bodyPr wrap="square">
            <a:spAutoFit/>
          </a:bodyPr>
          <a:lstStyle/>
          <a:p>
            <a:pPr>
              <a:buNone/>
            </a:pPr>
            <a:r>
              <a:rPr lang="es-PE" sz="1800" b="1" dirty="0">
                <a:effectLst/>
                <a:latin typeface="Arial" panose="020B0604020202020204" pitchFamily="34" charset="0"/>
                <a:ea typeface="Times New Roman" panose="02020603050405020304" pitchFamily="18" charset="0"/>
              </a:rPr>
              <a:t>VERIFICACIÓN PRELIMINAR DE AMBIENTES PARA FUTURA UBICACIÓN DE UN TOMOGRAFO COMPUTARIZADO</a:t>
            </a:r>
            <a:endParaRPr lang="es-PE" sz="1800" dirty="0">
              <a:effectLst/>
              <a:latin typeface="Times New Roman" panose="02020603050405020304" pitchFamily="18" charset="0"/>
              <a:ea typeface="Times New Roman" panose="02020603050405020304" pitchFamily="18" charset="0"/>
            </a:endParaRPr>
          </a:p>
          <a:p>
            <a:pPr>
              <a:buNone/>
            </a:pPr>
            <a:r>
              <a:rPr lang="es-PE" sz="1800" b="1" dirty="0">
                <a:effectLst/>
                <a:latin typeface="Arial" panose="020B0604020202020204" pitchFamily="34" charset="0"/>
                <a:ea typeface="Times New Roman" panose="02020603050405020304" pitchFamily="18" charset="0"/>
              </a:rPr>
              <a:t> </a:t>
            </a:r>
            <a:endParaRPr lang="es-PE" sz="1800" dirty="0">
              <a:effectLst/>
              <a:latin typeface="Times New Roman" panose="02020603050405020304" pitchFamily="18" charset="0"/>
              <a:ea typeface="Times New Roman" panose="02020603050405020304" pitchFamily="18" charset="0"/>
            </a:endParaRPr>
          </a:p>
          <a:p>
            <a:pPr algn="just">
              <a:buNone/>
            </a:pPr>
            <a:r>
              <a:rPr lang="es-PE" sz="1800" dirty="0">
                <a:effectLst/>
                <a:latin typeface="Arial" panose="020B0604020202020204" pitchFamily="34" charset="0"/>
                <a:ea typeface="Times New Roman" panose="02020603050405020304" pitchFamily="18" charset="0"/>
              </a:rPr>
              <a:t>A solicitud del GORE Tumbes, se verificó un ambiente propuesto para una futura ubicación de un tomógrafo computarizado, actualmente se encuentra funcionando el laboratorio de microbiología, cuenta con un área de 36.92 m2 asimismo, existe un ambiente contiguo de cámara fría que tiene 22.72 m2. aproximadamente, los cuales serían suficientes para la instalación del tomógrafo computarizado y sus componentes.</a:t>
            </a:r>
            <a:endParaRPr lang="es-PE" sz="1800" dirty="0">
              <a:effectLst/>
              <a:latin typeface="Times New Roman" panose="02020603050405020304" pitchFamily="18" charset="0"/>
              <a:ea typeface="Times New Roman" panose="02020603050405020304" pitchFamily="18" charset="0"/>
            </a:endParaRPr>
          </a:p>
          <a:p>
            <a:pPr>
              <a:buNone/>
            </a:pPr>
            <a:r>
              <a:rPr lang="es-PE" sz="1800" dirty="0">
                <a:effectLst/>
                <a:latin typeface="Arial" panose="020B0604020202020204" pitchFamily="34" charset="0"/>
                <a:ea typeface="Times New Roman" panose="02020603050405020304" pitchFamily="18" charset="0"/>
              </a:rPr>
              <a:t>Se tiene referencia que en estos ambientes estuvo instalado anteriormente un tomógrafo.</a:t>
            </a:r>
            <a:endParaRPr lang="es-PE" sz="1800" dirty="0">
              <a:effectLst/>
              <a:latin typeface="Times New Roman" panose="02020603050405020304" pitchFamily="18" charset="0"/>
              <a:ea typeface="Times New Roman" panose="02020603050405020304" pitchFamily="18" charset="0"/>
            </a:endParaRPr>
          </a:p>
        </p:txBody>
      </p:sp>
      <p:pic>
        <p:nvPicPr>
          <p:cNvPr id="8" name="Imagen 7">
            <a:extLst>
              <a:ext uri="{FF2B5EF4-FFF2-40B4-BE49-F238E27FC236}">
                <a16:creationId xmlns:a16="http://schemas.microsoft.com/office/drawing/2014/main" id="{E043CDB8-F76A-81FC-50BA-D8E32ED531D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5085" y="3429000"/>
            <a:ext cx="2891670" cy="2587752"/>
          </a:xfrm>
          <a:prstGeom prst="rect">
            <a:avLst/>
          </a:prstGeom>
          <a:noFill/>
          <a:ln>
            <a:noFill/>
          </a:ln>
        </p:spPr>
      </p:pic>
      <p:pic>
        <p:nvPicPr>
          <p:cNvPr id="9" name="Imagen 8">
            <a:extLst>
              <a:ext uri="{FF2B5EF4-FFF2-40B4-BE49-F238E27FC236}">
                <a16:creationId xmlns:a16="http://schemas.microsoft.com/office/drawing/2014/main" id="{7F02E3D6-136B-6EA9-EE3F-BD65C90E168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09618" y="3429000"/>
            <a:ext cx="3452922" cy="2587752"/>
          </a:xfrm>
          <a:prstGeom prst="rect">
            <a:avLst/>
          </a:prstGeom>
          <a:noFill/>
          <a:ln>
            <a:noFill/>
          </a:ln>
        </p:spPr>
      </p:pic>
      <p:pic>
        <p:nvPicPr>
          <p:cNvPr id="10" name="Imagen 9">
            <a:extLst>
              <a:ext uri="{FF2B5EF4-FFF2-40B4-BE49-F238E27FC236}">
                <a16:creationId xmlns:a16="http://schemas.microsoft.com/office/drawing/2014/main" id="{91C6E4D5-3BBF-F72C-D304-D435906B3D0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15403" y="3429000"/>
            <a:ext cx="3452922" cy="2587752"/>
          </a:xfrm>
          <a:prstGeom prst="rect">
            <a:avLst/>
          </a:prstGeom>
          <a:noFill/>
          <a:ln>
            <a:noFill/>
          </a:ln>
        </p:spPr>
      </p:pic>
    </p:spTree>
    <p:extLst>
      <p:ext uri="{BB962C8B-B14F-4D97-AF65-F5344CB8AC3E}">
        <p14:creationId xmlns:p14="http://schemas.microsoft.com/office/powerpoint/2010/main" val="4199888770"/>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B2786-60D2-8527-9FA8-0E09CEA45F87}"/>
            </a:ext>
          </a:extLst>
        </p:cNvPr>
        <p:cNvGrpSpPr/>
        <p:nvPr/>
      </p:nvGrpSpPr>
      <p:grpSpPr>
        <a:xfrm>
          <a:off x="0" y="0"/>
          <a:ext cx="0" cy="0"/>
          <a:chOff x="0" y="0"/>
          <a:chExt cx="0" cy="0"/>
        </a:xfrm>
      </p:grpSpPr>
      <p:pic>
        <p:nvPicPr>
          <p:cNvPr id="6" name="Imagen 1">
            <a:extLst>
              <a:ext uri="{FF2B5EF4-FFF2-40B4-BE49-F238E27FC236}">
                <a16:creationId xmlns:a16="http://schemas.microsoft.com/office/drawing/2014/main" id="{CBE12793-DAC4-8B85-1DB9-5F1856A2AC1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9076" y="207964"/>
            <a:ext cx="1776413"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a:extLst>
              <a:ext uri="{FF2B5EF4-FFF2-40B4-BE49-F238E27FC236}">
                <a16:creationId xmlns:a16="http://schemas.microsoft.com/office/drawing/2014/main" id="{07712CA8-D250-4D92-9B4E-85864CF82F3E}"/>
              </a:ext>
            </a:extLst>
          </p:cNvPr>
          <p:cNvSpPr txBox="1"/>
          <p:nvPr/>
        </p:nvSpPr>
        <p:spPr>
          <a:xfrm>
            <a:off x="435850" y="5763433"/>
            <a:ext cx="11320271" cy="523220"/>
          </a:xfrm>
          <a:prstGeom prst="rect">
            <a:avLst/>
          </a:prstGeom>
          <a:noFill/>
        </p:spPr>
        <p:txBody>
          <a:bodyPr wrap="square">
            <a:spAutoFit/>
          </a:bodyPr>
          <a:lstStyle/>
          <a:p>
            <a:pPr algn="just"/>
            <a:r>
              <a:rPr lang="es-MX" sz="1200" dirty="0"/>
              <a:t>La DIEM/DGOS ha emitido </a:t>
            </a:r>
            <a:r>
              <a:rPr lang="es-MX" sz="1600" b="1" dirty="0"/>
              <a:t>Opinión técnica favorable</a:t>
            </a:r>
            <a:r>
              <a:rPr lang="es-MX" sz="1600" dirty="0"/>
              <a:t> </a:t>
            </a:r>
            <a:r>
              <a:rPr lang="es-MX" sz="1200" dirty="0"/>
              <a:t>a la reposición de </a:t>
            </a:r>
            <a:r>
              <a:rPr lang="es-MX" sz="1600" b="1" dirty="0"/>
              <a:t>15 equipos </a:t>
            </a:r>
            <a:r>
              <a:rPr lang="es-MX" sz="1200" dirty="0"/>
              <a:t>por el monto de </a:t>
            </a:r>
            <a:r>
              <a:rPr lang="es-MX" sz="1600" b="1" dirty="0"/>
              <a:t>S/ 679,500.00 </a:t>
            </a:r>
            <a:r>
              <a:rPr lang="es-MX" sz="1200" dirty="0"/>
              <a:t>con prioridad 2026 de la Región TUMBES.</a:t>
            </a:r>
          </a:p>
        </p:txBody>
      </p:sp>
      <p:sp>
        <p:nvSpPr>
          <p:cNvPr id="13" name="Título 1">
            <a:extLst>
              <a:ext uri="{FF2B5EF4-FFF2-40B4-BE49-F238E27FC236}">
                <a16:creationId xmlns:a16="http://schemas.microsoft.com/office/drawing/2014/main" id="{7A9C7C40-F168-7593-1BD4-07E72305F2D3}"/>
              </a:ext>
            </a:extLst>
          </p:cNvPr>
          <p:cNvSpPr txBox="1">
            <a:spLocks/>
          </p:cNvSpPr>
          <p:nvPr/>
        </p:nvSpPr>
        <p:spPr>
          <a:xfrm>
            <a:off x="1944195" y="337905"/>
            <a:ext cx="8303583" cy="639585"/>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s-MX" sz="2400" b="1" dirty="0"/>
              <a:t>PLAN DE EQUIPAMIENTO – PRIORIDAD 2026 DE LA REGIÓN TUMBES</a:t>
            </a:r>
            <a:endParaRPr lang="es-PE" sz="2400" b="1" dirty="0"/>
          </a:p>
        </p:txBody>
      </p:sp>
      <p:pic>
        <p:nvPicPr>
          <p:cNvPr id="3" name="Imagen 2">
            <a:extLst>
              <a:ext uri="{FF2B5EF4-FFF2-40B4-BE49-F238E27FC236}">
                <a16:creationId xmlns:a16="http://schemas.microsoft.com/office/drawing/2014/main" id="{DA36FB8C-4118-2CED-1099-EBEC160760E6}"/>
              </a:ext>
            </a:extLst>
          </p:cNvPr>
          <p:cNvPicPr>
            <a:picLocks noChangeAspect="1"/>
          </p:cNvPicPr>
          <p:nvPr/>
        </p:nvPicPr>
        <p:blipFill>
          <a:blip r:embed="rId4"/>
          <a:stretch>
            <a:fillRect/>
          </a:stretch>
        </p:blipFill>
        <p:spPr>
          <a:xfrm>
            <a:off x="2063281" y="1588960"/>
            <a:ext cx="8065407" cy="2187512"/>
          </a:xfrm>
          <a:prstGeom prst="rect">
            <a:avLst/>
          </a:prstGeom>
        </p:spPr>
      </p:pic>
    </p:spTree>
    <p:extLst>
      <p:ext uri="{BB962C8B-B14F-4D97-AF65-F5344CB8AC3E}">
        <p14:creationId xmlns:p14="http://schemas.microsoft.com/office/powerpoint/2010/main" val="3857450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CFC01-0F7B-35BF-ABB1-121217206E8C}"/>
            </a:ext>
          </a:extLst>
        </p:cNvPr>
        <p:cNvGrpSpPr/>
        <p:nvPr/>
      </p:nvGrpSpPr>
      <p:grpSpPr>
        <a:xfrm>
          <a:off x="0" y="0"/>
          <a:ext cx="0" cy="0"/>
          <a:chOff x="0" y="0"/>
          <a:chExt cx="0" cy="0"/>
        </a:xfrm>
      </p:grpSpPr>
      <p:pic>
        <p:nvPicPr>
          <p:cNvPr id="6" name="Imagen 1">
            <a:extLst>
              <a:ext uri="{FF2B5EF4-FFF2-40B4-BE49-F238E27FC236}">
                <a16:creationId xmlns:a16="http://schemas.microsoft.com/office/drawing/2014/main" id="{59701B9C-AB31-5745-0E56-65214A3EA42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9076" y="207964"/>
            <a:ext cx="1776413"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a:extLst>
              <a:ext uri="{FF2B5EF4-FFF2-40B4-BE49-F238E27FC236}">
                <a16:creationId xmlns:a16="http://schemas.microsoft.com/office/drawing/2014/main" id="{4B98E5C2-755B-ECC1-1831-8DB021F3BA40}"/>
              </a:ext>
            </a:extLst>
          </p:cNvPr>
          <p:cNvSpPr txBox="1"/>
          <p:nvPr/>
        </p:nvSpPr>
        <p:spPr>
          <a:xfrm>
            <a:off x="435862" y="5701606"/>
            <a:ext cx="11320271" cy="584775"/>
          </a:xfrm>
          <a:prstGeom prst="rect">
            <a:avLst/>
          </a:prstGeom>
          <a:noFill/>
        </p:spPr>
        <p:txBody>
          <a:bodyPr wrap="square">
            <a:spAutoFit/>
          </a:bodyPr>
          <a:lstStyle/>
          <a:p>
            <a:pPr algn="just"/>
            <a:r>
              <a:rPr lang="es-MX" dirty="0"/>
              <a:t>La DIEM/DGOS ha emitido </a:t>
            </a:r>
            <a:r>
              <a:rPr lang="es-MX" sz="1600" b="1" dirty="0"/>
              <a:t>Opinión técnica favorable</a:t>
            </a:r>
            <a:r>
              <a:rPr lang="es-MX" dirty="0"/>
              <a:t> a la reposición de </a:t>
            </a:r>
            <a:r>
              <a:rPr lang="es-MX" sz="1600" b="1" dirty="0"/>
              <a:t>15 equipos </a:t>
            </a:r>
            <a:r>
              <a:rPr lang="es-MX" dirty="0"/>
              <a:t>por el monto de </a:t>
            </a:r>
            <a:r>
              <a:rPr lang="es-MX" sz="1600" b="1" dirty="0"/>
              <a:t> S/ 679,500.00 </a:t>
            </a:r>
            <a:r>
              <a:rPr lang="es-MX" sz="1600" dirty="0"/>
              <a:t>del PEES 2027 -2029 </a:t>
            </a:r>
            <a:r>
              <a:rPr lang="es-MX" dirty="0"/>
              <a:t>para la Región TUMBES.</a:t>
            </a:r>
          </a:p>
        </p:txBody>
      </p:sp>
      <p:sp>
        <p:nvSpPr>
          <p:cNvPr id="13" name="Título 1">
            <a:extLst>
              <a:ext uri="{FF2B5EF4-FFF2-40B4-BE49-F238E27FC236}">
                <a16:creationId xmlns:a16="http://schemas.microsoft.com/office/drawing/2014/main" id="{6287D690-9E19-D823-C331-ACFDB410A775}"/>
              </a:ext>
            </a:extLst>
          </p:cNvPr>
          <p:cNvSpPr txBox="1">
            <a:spLocks/>
          </p:cNvSpPr>
          <p:nvPr/>
        </p:nvSpPr>
        <p:spPr>
          <a:xfrm>
            <a:off x="1944207" y="261233"/>
            <a:ext cx="8303583" cy="639585"/>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s-MX" sz="2400" b="1" dirty="0"/>
              <a:t>PLAN DE EQUIPAMIENTO – PERIODO 2027 – 2029 REGIÓN TUMBES</a:t>
            </a:r>
            <a:endParaRPr lang="es-PE" sz="2400" b="1" dirty="0"/>
          </a:p>
        </p:txBody>
      </p:sp>
      <p:pic>
        <p:nvPicPr>
          <p:cNvPr id="9" name="Imagen 8">
            <a:extLst>
              <a:ext uri="{FF2B5EF4-FFF2-40B4-BE49-F238E27FC236}">
                <a16:creationId xmlns:a16="http://schemas.microsoft.com/office/drawing/2014/main" id="{CBD6A671-0BB8-2A31-D337-97D38B48C6B8}"/>
              </a:ext>
            </a:extLst>
          </p:cNvPr>
          <p:cNvPicPr>
            <a:picLocks noChangeAspect="1"/>
          </p:cNvPicPr>
          <p:nvPr/>
        </p:nvPicPr>
        <p:blipFill>
          <a:blip r:embed="rId4"/>
          <a:stretch>
            <a:fillRect/>
          </a:stretch>
        </p:blipFill>
        <p:spPr>
          <a:xfrm>
            <a:off x="1533004" y="1714953"/>
            <a:ext cx="9125986" cy="1855561"/>
          </a:xfrm>
          <a:prstGeom prst="rect">
            <a:avLst/>
          </a:prstGeom>
        </p:spPr>
      </p:pic>
    </p:spTree>
    <p:extLst>
      <p:ext uri="{BB962C8B-B14F-4D97-AF65-F5344CB8AC3E}">
        <p14:creationId xmlns:p14="http://schemas.microsoft.com/office/powerpoint/2010/main" val="3231784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F8CFD-7AF4-F5C5-9DF8-355D239B8429}"/>
            </a:ext>
          </a:extLst>
        </p:cNvPr>
        <p:cNvGrpSpPr/>
        <p:nvPr/>
      </p:nvGrpSpPr>
      <p:grpSpPr>
        <a:xfrm>
          <a:off x="0" y="0"/>
          <a:ext cx="0" cy="0"/>
          <a:chOff x="0" y="0"/>
          <a:chExt cx="0" cy="0"/>
        </a:xfrm>
      </p:grpSpPr>
      <p:pic>
        <p:nvPicPr>
          <p:cNvPr id="6" name="Imagen 1">
            <a:extLst>
              <a:ext uri="{FF2B5EF4-FFF2-40B4-BE49-F238E27FC236}">
                <a16:creationId xmlns:a16="http://schemas.microsoft.com/office/drawing/2014/main" id="{F2002C10-682A-CDA4-8DE7-B186EA42AE9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9076" y="207964"/>
            <a:ext cx="1776413"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ítulo 1">
            <a:extLst>
              <a:ext uri="{FF2B5EF4-FFF2-40B4-BE49-F238E27FC236}">
                <a16:creationId xmlns:a16="http://schemas.microsoft.com/office/drawing/2014/main" id="{61761F72-EE47-CD38-2045-722AF12F6430}"/>
              </a:ext>
            </a:extLst>
          </p:cNvPr>
          <p:cNvSpPr txBox="1">
            <a:spLocks/>
          </p:cNvSpPr>
          <p:nvPr/>
        </p:nvSpPr>
        <p:spPr>
          <a:xfrm>
            <a:off x="2383469" y="390628"/>
            <a:ext cx="7425061" cy="373062"/>
          </a:xfrm>
          <a:prstGeom prst="rect">
            <a:avLst/>
          </a:prstGeom>
          <a:noFill/>
          <a:ln>
            <a:noFill/>
          </a:ln>
        </p:spPr>
        <p:txBody>
          <a:bodyPr spcFirstLastPara="1" wrap="square" lIns="91425" tIns="45700" rIns="91425" bIns="45700" anchor="b" anchorCtr="0">
            <a:normAutofit fontScale="975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s-MX" sz="2000" b="1" dirty="0"/>
              <a:t>ASIGNACIÓN PRESUPUESTAL 2025 PARA LA REGIÓN TUMBES</a:t>
            </a:r>
            <a:endParaRPr lang="es-PE" sz="1000" b="1" dirty="0"/>
          </a:p>
        </p:txBody>
      </p:sp>
      <p:sp>
        <p:nvSpPr>
          <p:cNvPr id="9" name="CuadroTexto 8">
            <a:extLst>
              <a:ext uri="{FF2B5EF4-FFF2-40B4-BE49-F238E27FC236}">
                <a16:creationId xmlns:a16="http://schemas.microsoft.com/office/drawing/2014/main" id="{91BD7E68-035A-6466-A7E2-F51CF34E4E6A}"/>
              </a:ext>
            </a:extLst>
          </p:cNvPr>
          <p:cNvSpPr txBox="1"/>
          <p:nvPr/>
        </p:nvSpPr>
        <p:spPr>
          <a:xfrm>
            <a:off x="219075" y="946353"/>
            <a:ext cx="4700397" cy="5016758"/>
          </a:xfrm>
          <a:prstGeom prst="rect">
            <a:avLst/>
          </a:prstGeom>
          <a:noFill/>
        </p:spPr>
        <p:txBody>
          <a:bodyPr wrap="square">
            <a:spAutoFit/>
          </a:bodyPr>
          <a:lstStyle/>
          <a:p>
            <a:pPr algn="just"/>
            <a:r>
              <a:rPr lang="es-MX" sz="1200" dirty="0"/>
              <a:t>De la revisión de la </a:t>
            </a:r>
            <a:r>
              <a:rPr lang="es-MX" sz="1200" b="1" dirty="0"/>
              <a:t>Consulta Amigable del MEF</a:t>
            </a:r>
            <a:r>
              <a:rPr lang="es-MX" sz="1200" dirty="0"/>
              <a:t>, se identifica que:</a:t>
            </a:r>
          </a:p>
          <a:p>
            <a:pPr algn="just"/>
            <a:endParaRPr lang="es-MX" sz="1200" dirty="0"/>
          </a:p>
          <a:p>
            <a:pPr marL="171450" indent="-171450" algn="just">
              <a:buFont typeface="Arial" panose="020B0604020202020204" pitchFamily="34" charset="0"/>
              <a:buChar char="•"/>
            </a:pPr>
            <a:r>
              <a:rPr lang="es-MX" sz="1200" dirty="0"/>
              <a:t>El Pliego 461: GOBIERNO REGIONAL DEL DEPARTAMENTO DE TUMBES – cuenta con una </a:t>
            </a:r>
            <a:r>
              <a:rPr lang="es-MX" sz="1600" b="1" dirty="0"/>
              <a:t>asignación presupuestal</a:t>
            </a:r>
            <a:r>
              <a:rPr lang="es-MX" sz="1600" dirty="0"/>
              <a:t> </a:t>
            </a:r>
            <a:r>
              <a:rPr lang="es-MX" sz="1200" dirty="0"/>
              <a:t>en su </a:t>
            </a:r>
            <a:r>
              <a:rPr lang="es-MX" sz="1600" b="1" dirty="0"/>
              <a:t>PIM 2025 </a:t>
            </a:r>
            <a:r>
              <a:rPr lang="es-MX" sz="1200" dirty="0"/>
              <a:t>ascendente a </a:t>
            </a:r>
            <a:r>
              <a:rPr lang="es-MX" sz="1600" b="1" dirty="0"/>
              <a:t> S/ 807,670.00</a:t>
            </a:r>
            <a:r>
              <a:rPr lang="es-MX" sz="1200" b="1" dirty="0"/>
              <a:t>,</a:t>
            </a:r>
            <a:r>
              <a:rPr lang="es-MX" sz="1200" dirty="0"/>
              <a:t> con un </a:t>
            </a:r>
            <a:r>
              <a:rPr lang="es-MX" sz="1600" b="1" dirty="0"/>
              <a:t>monto devengado</a:t>
            </a:r>
            <a:r>
              <a:rPr lang="es-MX" sz="1200" b="1" dirty="0"/>
              <a:t> </a:t>
            </a:r>
            <a:r>
              <a:rPr lang="es-MX" sz="1200" dirty="0"/>
              <a:t>equivalente de </a:t>
            </a:r>
            <a:r>
              <a:rPr lang="es-MX" sz="1600" b="1" dirty="0"/>
              <a:t>  S/ 188,845.00</a:t>
            </a:r>
            <a:r>
              <a:rPr lang="es-MX" sz="1200" dirty="0"/>
              <a:t>, lo que representa un </a:t>
            </a:r>
            <a:r>
              <a:rPr lang="es-MX" sz="1600" b="1" dirty="0"/>
              <a:t>avance de ejecución del 23%.</a:t>
            </a:r>
          </a:p>
          <a:p>
            <a:pPr algn="just"/>
            <a:endParaRPr lang="es-MX" sz="1200" dirty="0"/>
          </a:p>
          <a:p>
            <a:pPr algn="just"/>
            <a:r>
              <a:rPr lang="es-MX" sz="1200" dirty="0"/>
              <a:t>De acuerdo a la siguiente cadena presupuestal:</a:t>
            </a:r>
          </a:p>
          <a:p>
            <a:pPr algn="just"/>
            <a:endParaRPr lang="es-MX" sz="1200" dirty="0"/>
          </a:p>
          <a:p>
            <a:r>
              <a:rPr lang="es-MX" sz="1200" b="1" dirty="0"/>
              <a:t>Nivel de Gobierno:</a:t>
            </a:r>
            <a:r>
              <a:rPr lang="es-MX" sz="1200" dirty="0"/>
              <a:t> Gobiernos Regionales</a:t>
            </a:r>
            <a:br>
              <a:rPr lang="es-MX" sz="1200" dirty="0"/>
            </a:br>
            <a:r>
              <a:rPr lang="es-MX" sz="1200" b="1" dirty="0"/>
              <a:t>Sector:</a:t>
            </a:r>
            <a:r>
              <a:rPr lang="es-MX" sz="1200" dirty="0"/>
              <a:t> 99 – Gobiernos Regionales</a:t>
            </a:r>
            <a:br>
              <a:rPr lang="es-MX" sz="1200" dirty="0"/>
            </a:br>
            <a:r>
              <a:rPr lang="es-MX" sz="1200" b="1" dirty="0"/>
              <a:t>Pliego:</a:t>
            </a:r>
            <a:r>
              <a:rPr lang="es-MX" sz="1200" dirty="0"/>
              <a:t> 461 – Gobierno Regional del Departamento de Tumbes</a:t>
            </a:r>
            <a:br>
              <a:rPr lang="es-MX" sz="1200" dirty="0"/>
            </a:br>
            <a:r>
              <a:rPr lang="es-MX" sz="1200" b="1" dirty="0"/>
              <a:t>Función:</a:t>
            </a:r>
            <a:r>
              <a:rPr lang="es-MX" sz="1200" dirty="0"/>
              <a:t> 20 – Salud</a:t>
            </a:r>
          </a:p>
          <a:p>
            <a:pPr algn="just"/>
            <a:endParaRPr lang="es-MX" sz="1200" dirty="0"/>
          </a:p>
          <a:p>
            <a:pPr algn="just"/>
            <a:r>
              <a:rPr lang="es-MX" sz="1200" dirty="0"/>
              <a:t>Dentro de esta estructura, el presupuesto corresponde a:</a:t>
            </a:r>
          </a:p>
          <a:p>
            <a:pPr algn="just"/>
            <a:endParaRPr lang="es-MX" sz="1200" dirty="0"/>
          </a:p>
          <a:p>
            <a:r>
              <a:rPr lang="es-MX" sz="1200" b="1" dirty="0"/>
              <a:t>Genérica de Gasto 2.6:</a:t>
            </a:r>
            <a:r>
              <a:rPr lang="es-MX" sz="1200" dirty="0"/>
              <a:t> Adquisición de Activos No Financieros</a:t>
            </a:r>
          </a:p>
          <a:p>
            <a:r>
              <a:rPr lang="es-MX" sz="1200" b="1" dirty="0" err="1"/>
              <a:t>Subgenérica</a:t>
            </a:r>
            <a:r>
              <a:rPr lang="es-MX" sz="1200" b="1" dirty="0"/>
              <a:t> 2.3:</a:t>
            </a:r>
            <a:r>
              <a:rPr lang="es-MX" sz="1200" dirty="0"/>
              <a:t> Adquisición de Vehículos, Maquinarias y Otros</a:t>
            </a:r>
          </a:p>
          <a:p>
            <a:r>
              <a:rPr lang="es-MX" sz="1200" b="1" dirty="0"/>
              <a:t>Detalle Sub-Genérica 2: </a:t>
            </a:r>
            <a:r>
              <a:rPr lang="es-MX" sz="1200" dirty="0"/>
              <a:t>Adquisición de Maquinarias, Equipo y Mobiliario</a:t>
            </a:r>
          </a:p>
          <a:p>
            <a:r>
              <a:rPr lang="es-MX" sz="1200" b="1" dirty="0"/>
              <a:t>Específica 4:</a:t>
            </a:r>
            <a:r>
              <a:rPr lang="es-MX" sz="1200" dirty="0"/>
              <a:t> Adquisición de Mobiliario, Equipos y Aparatos Médicos</a:t>
            </a:r>
          </a:p>
        </p:txBody>
      </p:sp>
      <p:sp>
        <p:nvSpPr>
          <p:cNvPr id="12" name="ctl00_CPH1_Mt0_ImgGlobeCertificacion">
            <a:extLst>
              <a:ext uri="{FF2B5EF4-FFF2-40B4-BE49-F238E27FC236}">
                <a16:creationId xmlns:a16="http://schemas.microsoft.com/office/drawing/2014/main" id="{57A4A20D-5E77-03EF-8BF1-3FAC9E2C231A}"/>
              </a:ext>
            </a:extLst>
          </p:cNvPr>
          <p:cNvSpPr>
            <a:spLocks noChangeAspect="1" noChangeArrowheads="1"/>
          </p:cNvSpPr>
          <p:nvPr/>
        </p:nvSpPr>
        <p:spPr bwMode="auto">
          <a:xfrm>
            <a:off x="9086850" y="206216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s-PE"/>
          </a:p>
        </p:txBody>
      </p:sp>
      <p:sp>
        <p:nvSpPr>
          <p:cNvPr id="13" name="ctl00_CPH1_Mt0_ImgGlobeCompAnual">
            <a:extLst>
              <a:ext uri="{FF2B5EF4-FFF2-40B4-BE49-F238E27FC236}">
                <a16:creationId xmlns:a16="http://schemas.microsoft.com/office/drawing/2014/main" id="{009B9E2E-4DDC-D3E9-A50D-1F83C6AD0AA1}"/>
              </a:ext>
            </a:extLst>
          </p:cNvPr>
          <p:cNvSpPr>
            <a:spLocks noChangeAspect="1" noChangeArrowheads="1"/>
          </p:cNvSpPr>
          <p:nvPr/>
        </p:nvSpPr>
        <p:spPr bwMode="auto">
          <a:xfrm>
            <a:off x="9086850" y="206216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s-PE"/>
          </a:p>
        </p:txBody>
      </p:sp>
      <p:pic>
        <p:nvPicPr>
          <p:cNvPr id="4" name="Imagen 3">
            <a:extLst>
              <a:ext uri="{FF2B5EF4-FFF2-40B4-BE49-F238E27FC236}">
                <a16:creationId xmlns:a16="http://schemas.microsoft.com/office/drawing/2014/main" id="{6AA4A7DC-21A8-0AA3-40DE-9B5E2701994E}"/>
              </a:ext>
            </a:extLst>
          </p:cNvPr>
          <p:cNvPicPr>
            <a:picLocks noChangeAspect="1"/>
          </p:cNvPicPr>
          <p:nvPr/>
        </p:nvPicPr>
        <p:blipFill>
          <a:blip r:embed="rId4"/>
          <a:stretch>
            <a:fillRect/>
          </a:stretch>
        </p:blipFill>
        <p:spPr>
          <a:xfrm>
            <a:off x="5748091" y="1958625"/>
            <a:ext cx="6224834" cy="2940749"/>
          </a:xfrm>
          <a:prstGeom prst="rect">
            <a:avLst/>
          </a:prstGeom>
        </p:spPr>
      </p:pic>
    </p:spTree>
    <p:extLst>
      <p:ext uri="{BB962C8B-B14F-4D97-AF65-F5344CB8AC3E}">
        <p14:creationId xmlns:p14="http://schemas.microsoft.com/office/powerpoint/2010/main" val="4573021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24C50-F39D-CAB5-F85D-34F0CB2E3B1A}"/>
            </a:ext>
          </a:extLst>
        </p:cNvPr>
        <p:cNvGrpSpPr/>
        <p:nvPr/>
      </p:nvGrpSpPr>
      <p:grpSpPr>
        <a:xfrm>
          <a:off x="0" y="0"/>
          <a:ext cx="0" cy="0"/>
          <a:chOff x="0" y="0"/>
          <a:chExt cx="0" cy="0"/>
        </a:xfrm>
      </p:grpSpPr>
      <p:pic>
        <p:nvPicPr>
          <p:cNvPr id="6" name="Imagen 1">
            <a:extLst>
              <a:ext uri="{FF2B5EF4-FFF2-40B4-BE49-F238E27FC236}">
                <a16:creationId xmlns:a16="http://schemas.microsoft.com/office/drawing/2014/main" id="{FFDC0AC4-F7BA-4409-7D88-CF8ED815ACA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9076" y="207964"/>
            <a:ext cx="1776413"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ítulo 1">
            <a:extLst>
              <a:ext uri="{FF2B5EF4-FFF2-40B4-BE49-F238E27FC236}">
                <a16:creationId xmlns:a16="http://schemas.microsoft.com/office/drawing/2014/main" id="{BE2C6B64-D9B5-BE1E-48C3-698C1489C3C0}"/>
              </a:ext>
            </a:extLst>
          </p:cNvPr>
          <p:cNvSpPr txBox="1">
            <a:spLocks/>
          </p:cNvSpPr>
          <p:nvPr/>
        </p:nvSpPr>
        <p:spPr>
          <a:xfrm>
            <a:off x="2595241" y="381797"/>
            <a:ext cx="7425061" cy="373062"/>
          </a:xfrm>
          <a:prstGeom prst="rect">
            <a:avLst/>
          </a:prstGeom>
          <a:noFill/>
          <a:ln>
            <a:noFill/>
          </a:ln>
        </p:spPr>
        <p:txBody>
          <a:bodyPr spcFirstLastPara="1" wrap="square" lIns="91425" tIns="45700" rIns="91425" bIns="45700" anchor="b" anchorCtr="0">
            <a:normAutofit fontScale="975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s-MX" sz="2000" b="1" dirty="0"/>
              <a:t>ASIGNACIÓN PRESUPUESTAL 2026 PARA LA REGIÓN TUMBES</a:t>
            </a:r>
            <a:endParaRPr lang="es-PE" sz="1000" b="1" dirty="0"/>
          </a:p>
        </p:txBody>
      </p:sp>
      <p:sp>
        <p:nvSpPr>
          <p:cNvPr id="12" name="ctl00_CPH1_Mt0_ImgGlobeCertificacion">
            <a:extLst>
              <a:ext uri="{FF2B5EF4-FFF2-40B4-BE49-F238E27FC236}">
                <a16:creationId xmlns:a16="http://schemas.microsoft.com/office/drawing/2014/main" id="{B602C8B2-B793-9865-7441-CC4B5472723A}"/>
              </a:ext>
            </a:extLst>
          </p:cNvPr>
          <p:cNvSpPr>
            <a:spLocks noChangeAspect="1" noChangeArrowheads="1"/>
          </p:cNvSpPr>
          <p:nvPr/>
        </p:nvSpPr>
        <p:spPr bwMode="auto">
          <a:xfrm>
            <a:off x="9086850" y="206216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s-PE"/>
          </a:p>
        </p:txBody>
      </p:sp>
      <p:sp>
        <p:nvSpPr>
          <p:cNvPr id="13" name="ctl00_CPH1_Mt0_ImgGlobeCompAnual">
            <a:extLst>
              <a:ext uri="{FF2B5EF4-FFF2-40B4-BE49-F238E27FC236}">
                <a16:creationId xmlns:a16="http://schemas.microsoft.com/office/drawing/2014/main" id="{F163F59C-A2F7-8662-C79A-D52FEE5A6F88}"/>
              </a:ext>
            </a:extLst>
          </p:cNvPr>
          <p:cNvSpPr>
            <a:spLocks noChangeAspect="1" noChangeArrowheads="1"/>
          </p:cNvSpPr>
          <p:nvPr/>
        </p:nvSpPr>
        <p:spPr bwMode="auto">
          <a:xfrm>
            <a:off x="9086850" y="206216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s-PE"/>
          </a:p>
        </p:txBody>
      </p:sp>
      <p:sp>
        <p:nvSpPr>
          <p:cNvPr id="2" name="CuadroTexto 1">
            <a:extLst>
              <a:ext uri="{FF2B5EF4-FFF2-40B4-BE49-F238E27FC236}">
                <a16:creationId xmlns:a16="http://schemas.microsoft.com/office/drawing/2014/main" id="{A39F4701-6333-5D08-76E4-88944E4AAC97}"/>
              </a:ext>
            </a:extLst>
          </p:cNvPr>
          <p:cNvSpPr txBox="1"/>
          <p:nvPr/>
        </p:nvSpPr>
        <p:spPr>
          <a:xfrm>
            <a:off x="219075" y="946353"/>
            <a:ext cx="5007882" cy="4585871"/>
          </a:xfrm>
          <a:prstGeom prst="rect">
            <a:avLst/>
          </a:prstGeom>
          <a:noFill/>
        </p:spPr>
        <p:txBody>
          <a:bodyPr wrap="square">
            <a:spAutoFit/>
          </a:bodyPr>
          <a:lstStyle/>
          <a:p>
            <a:pPr algn="just"/>
            <a:r>
              <a:rPr lang="es-MX" sz="1200" dirty="0"/>
              <a:t>De la revisión de la </a:t>
            </a:r>
            <a:r>
              <a:rPr lang="es-MX" sz="1200" b="1" dirty="0"/>
              <a:t>Consulta Amigable del MEF</a:t>
            </a:r>
            <a:r>
              <a:rPr lang="es-MX" sz="1200" dirty="0"/>
              <a:t>, se identifica que:</a:t>
            </a:r>
          </a:p>
          <a:p>
            <a:pPr algn="just"/>
            <a:endParaRPr lang="es-MX" sz="1200" dirty="0"/>
          </a:p>
          <a:p>
            <a:pPr marL="171450" indent="-171450" algn="just">
              <a:buFont typeface="Arial" panose="020B0604020202020204" pitchFamily="34" charset="0"/>
              <a:buChar char="•"/>
            </a:pPr>
            <a:r>
              <a:rPr lang="es-MX" sz="1200" dirty="0"/>
              <a:t>El Pliego 461: GOBIERNO REGIONAL DEL DEPARTAMENTO DE TUMBES – cuenta con una </a:t>
            </a:r>
            <a:r>
              <a:rPr lang="es-MX" sz="1600" b="1" dirty="0"/>
              <a:t>asignación presupuestal</a:t>
            </a:r>
            <a:r>
              <a:rPr lang="es-MX" sz="1600" dirty="0"/>
              <a:t> </a:t>
            </a:r>
            <a:r>
              <a:rPr lang="es-MX" sz="1200" dirty="0"/>
              <a:t>en su </a:t>
            </a:r>
            <a:r>
              <a:rPr lang="es-MX" sz="1600" b="1" dirty="0"/>
              <a:t>PIM 2026 </a:t>
            </a:r>
            <a:r>
              <a:rPr lang="es-MX" sz="1200" dirty="0"/>
              <a:t>ascendente a </a:t>
            </a:r>
            <a:r>
              <a:rPr lang="es-MX" sz="1600" b="1" dirty="0"/>
              <a:t>S/ 424,241.00</a:t>
            </a:r>
            <a:r>
              <a:rPr lang="es-MX" sz="1200" b="1" dirty="0"/>
              <a:t>,</a:t>
            </a:r>
            <a:r>
              <a:rPr lang="es-MX" sz="1200" dirty="0"/>
              <a:t> con un </a:t>
            </a:r>
            <a:r>
              <a:rPr lang="es-MX" sz="1600" b="1" dirty="0"/>
              <a:t>monto devengado</a:t>
            </a:r>
            <a:r>
              <a:rPr lang="es-MX" sz="1200" b="1" dirty="0"/>
              <a:t> </a:t>
            </a:r>
            <a:r>
              <a:rPr lang="es-MX" sz="1200" dirty="0"/>
              <a:t>equivalente de </a:t>
            </a:r>
            <a:r>
              <a:rPr lang="es-MX" sz="1600" b="1" dirty="0"/>
              <a:t>S/ 222,677.00</a:t>
            </a:r>
            <a:r>
              <a:rPr lang="es-MX" sz="1200" dirty="0"/>
              <a:t>, lo que representa un </a:t>
            </a:r>
            <a:r>
              <a:rPr lang="es-MX" sz="1600" b="1" dirty="0"/>
              <a:t>avance de ejecución del 52%.</a:t>
            </a:r>
          </a:p>
          <a:p>
            <a:pPr marL="171450" indent="-171450" algn="just">
              <a:buFont typeface="Arial" panose="020B0604020202020204" pitchFamily="34" charset="0"/>
              <a:buChar char="•"/>
            </a:pPr>
            <a:endParaRPr lang="es-MX" sz="1200" b="1" dirty="0"/>
          </a:p>
          <a:p>
            <a:pPr algn="just"/>
            <a:r>
              <a:rPr lang="es-MX" sz="1200" dirty="0"/>
              <a:t>De acuerdo a la siguiente cadena presupuestal:</a:t>
            </a:r>
          </a:p>
          <a:p>
            <a:pPr algn="just"/>
            <a:endParaRPr lang="es-MX" sz="1200" dirty="0"/>
          </a:p>
          <a:p>
            <a:r>
              <a:rPr lang="es-MX" sz="1200" b="1" dirty="0"/>
              <a:t>Nivel de Gobierno:</a:t>
            </a:r>
            <a:r>
              <a:rPr lang="es-MX" sz="1200" dirty="0"/>
              <a:t> Gobiernos Regionales</a:t>
            </a:r>
            <a:br>
              <a:rPr lang="es-MX" sz="1200" dirty="0"/>
            </a:br>
            <a:r>
              <a:rPr lang="es-MX" sz="1200" b="1" dirty="0"/>
              <a:t>Sector:</a:t>
            </a:r>
            <a:r>
              <a:rPr lang="es-MX" sz="1200" dirty="0"/>
              <a:t> 99 – Gobiernos Regionales</a:t>
            </a:r>
            <a:br>
              <a:rPr lang="es-MX" sz="1200" dirty="0"/>
            </a:br>
            <a:r>
              <a:rPr lang="es-MX" sz="1200" b="1" dirty="0"/>
              <a:t>Pliego:</a:t>
            </a:r>
            <a:r>
              <a:rPr lang="es-MX" sz="1200" dirty="0"/>
              <a:t> 461 – Gobierno Regional del Departamento de Tumbes</a:t>
            </a:r>
            <a:br>
              <a:rPr lang="es-MX" sz="1200" dirty="0"/>
            </a:br>
            <a:r>
              <a:rPr lang="es-MX" sz="1200" b="1" dirty="0"/>
              <a:t>Función:</a:t>
            </a:r>
            <a:r>
              <a:rPr lang="es-MX" sz="1200" dirty="0"/>
              <a:t> 20 – Salud</a:t>
            </a:r>
          </a:p>
          <a:p>
            <a:pPr algn="just"/>
            <a:endParaRPr lang="es-MX" sz="1200" dirty="0"/>
          </a:p>
          <a:p>
            <a:pPr algn="just"/>
            <a:r>
              <a:rPr lang="es-MX" sz="1200" dirty="0"/>
              <a:t>Dentro de esta estructura, el presupuesto corresponde a:</a:t>
            </a:r>
          </a:p>
          <a:p>
            <a:pPr algn="just"/>
            <a:endParaRPr lang="es-MX" sz="1200" dirty="0"/>
          </a:p>
          <a:p>
            <a:r>
              <a:rPr lang="es-MX" sz="1200" b="1" dirty="0"/>
              <a:t>Genérica de Gasto 2.6:</a:t>
            </a:r>
            <a:r>
              <a:rPr lang="es-MX" sz="1200" dirty="0"/>
              <a:t> Adquisición de Activos No Financieros</a:t>
            </a:r>
          </a:p>
          <a:p>
            <a:r>
              <a:rPr lang="es-MX" sz="1200" b="1" dirty="0" err="1"/>
              <a:t>Subgenérica</a:t>
            </a:r>
            <a:r>
              <a:rPr lang="es-MX" sz="1200" b="1" dirty="0"/>
              <a:t> 2.3:</a:t>
            </a:r>
            <a:r>
              <a:rPr lang="es-MX" sz="1200" dirty="0"/>
              <a:t> Adquisición de Vehículos, Maquinarias y Otros</a:t>
            </a:r>
          </a:p>
          <a:p>
            <a:r>
              <a:rPr lang="es-MX" sz="1200" b="1" dirty="0"/>
              <a:t>Detalle Sub-Genérica 2: </a:t>
            </a:r>
            <a:r>
              <a:rPr lang="es-MX" sz="1200" dirty="0"/>
              <a:t>Adquisición de Maquinarias, Equipo y Mobiliario</a:t>
            </a:r>
          </a:p>
          <a:p>
            <a:r>
              <a:rPr lang="es-MX" sz="1200" b="1" dirty="0"/>
              <a:t>Específica 4:</a:t>
            </a:r>
            <a:r>
              <a:rPr lang="es-MX" sz="1200" dirty="0"/>
              <a:t> Adquisición de Mobiliario, Equipos y Aparatos Médicos</a:t>
            </a:r>
          </a:p>
          <a:p>
            <a:r>
              <a:rPr lang="es-MX" sz="1200" b="1" dirty="0"/>
              <a:t>Detalle específico 2:</a:t>
            </a:r>
            <a:r>
              <a:rPr lang="es-MX" sz="1200" dirty="0"/>
              <a:t> Equipos</a:t>
            </a:r>
          </a:p>
        </p:txBody>
      </p:sp>
      <p:sp>
        <p:nvSpPr>
          <p:cNvPr id="4" name="ctl00_CPH1_Mt0_ImgGlobePIA">
            <a:extLst>
              <a:ext uri="{FF2B5EF4-FFF2-40B4-BE49-F238E27FC236}">
                <a16:creationId xmlns:a16="http://schemas.microsoft.com/office/drawing/2014/main" id="{620D1AC9-AD1B-EA31-7A87-5B836D871329}"/>
              </a:ext>
            </a:extLst>
          </p:cNvPr>
          <p:cNvSpPr>
            <a:spLocks noChangeAspect="1" noChangeArrowheads="1"/>
          </p:cNvSpPr>
          <p:nvPr/>
        </p:nvSpPr>
        <p:spPr bwMode="auto">
          <a:xfrm>
            <a:off x="8237479" y="7611859"/>
            <a:ext cx="297606" cy="297606"/>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s-PE"/>
          </a:p>
        </p:txBody>
      </p:sp>
      <p:sp>
        <p:nvSpPr>
          <p:cNvPr id="5" name="ctl00_CPH1_Mt0_ImgGlobeCertificacion">
            <a:extLst>
              <a:ext uri="{FF2B5EF4-FFF2-40B4-BE49-F238E27FC236}">
                <a16:creationId xmlns:a16="http://schemas.microsoft.com/office/drawing/2014/main" id="{1237DB33-E977-BF2D-16D3-340B1D04093E}"/>
              </a:ext>
            </a:extLst>
          </p:cNvPr>
          <p:cNvSpPr>
            <a:spLocks noChangeAspect="1" noChangeArrowheads="1"/>
          </p:cNvSpPr>
          <p:nvPr/>
        </p:nvSpPr>
        <p:spPr bwMode="auto">
          <a:xfrm>
            <a:off x="10866379" y="7611859"/>
            <a:ext cx="297606" cy="297606"/>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s-PE"/>
          </a:p>
        </p:txBody>
      </p:sp>
      <p:sp>
        <p:nvSpPr>
          <p:cNvPr id="7" name="ctl00_CPH1_Mt0_ImgGlobeCertificacion">
            <a:extLst>
              <a:ext uri="{FF2B5EF4-FFF2-40B4-BE49-F238E27FC236}">
                <a16:creationId xmlns:a16="http://schemas.microsoft.com/office/drawing/2014/main" id="{C114BAE0-6668-498B-B72D-2046B3F27981}"/>
              </a:ext>
            </a:extLst>
          </p:cNvPr>
          <p:cNvSpPr>
            <a:spLocks noChangeAspect="1" noChangeArrowheads="1"/>
          </p:cNvSpPr>
          <p:nvPr/>
        </p:nvSpPr>
        <p:spPr bwMode="auto">
          <a:xfrm>
            <a:off x="10866379" y="7611859"/>
            <a:ext cx="297606" cy="297606"/>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s-PE"/>
          </a:p>
        </p:txBody>
      </p:sp>
      <p:sp>
        <p:nvSpPr>
          <p:cNvPr id="10" name="ctl00_CPH1_Mt0_ImgGlobeCompAnual">
            <a:extLst>
              <a:ext uri="{FF2B5EF4-FFF2-40B4-BE49-F238E27FC236}">
                <a16:creationId xmlns:a16="http://schemas.microsoft.com/office/drawing/2014/main" id="{C9CE73B4-0643-4F7F-9C04-A6A1B9BCA4DD}"/>
              </a:ext>
            </a:extLst>
          </p:cNvPr>
          <p:cNvSpPr>
            <a:spLocks noChangeAspect="1" noChangeArrowheads="1"/>
          </p:cNvSpPr>
          <p:nvPr/>
        </p:nvSpPr>
        <p:spPr bwMode="auto">
          <a:xfrm>
            <a:off x="10866379" y="7611859"/>
            <a:ext cx="297606" cy="297606"/>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s-PE"/>
          </a:p>
        </p:txBody>
      </p:sp>
      <p:sp>
        <p:nvSpPr>
          <p:cNvPr id="14" name="ctl00_CPH1_Mt0_ImgGlobeEjecucion">
            <a:extLst>
              <a:ext uri="{FF2B5EF4-FFF2-40B4-BE49-F238E27FC236}">
                <a16:creationId xmlns:a16="http://schemas.microsoft.com/office/drawing/2014/main" id="{A22CE795-4BED-4B2E-8631-0EC8290DDBC8}"/>
              </a:ext>
            </a:extLst>
          </p:cNvPr>
          <p:cNvSpPr>
            <a:spLocks noChangeAspect="1" noChangeArrowheads="1"/>
          </p:cNvSpPr>
          <p:nvPr/>
        </p:nvSpPr>
        <p:spPr bwMode="auto">
          <a:xfrm>
            <a:off x="10866379" y="7611859"/>
            <a:ext cx="297606" cy="297606"/>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s-PE"/>
          </a:p>
        </p:txBody>
      </p:sp>
      <p:pic>
        <p:nvPicPr>
          <p:cNvPr id="11" name="Imagen 10">
            <a:extLst>
              <a:ext uri="{FF2B5EF4-FFF2-40B4-BE49-F238E27FC236}">
                <a16:creationId xmlns:a16="http://schemas.microsoft.com/office/drawing/2014/main" id="{B8D9C7F2-0763-FF4D-F0F0-69A163534BC4}"/>
              </a:ext>
            </a:extLst>
          </p:cNvPr>
          <p:cNvPicPr>
            <a:picLocks noChangeAspect="1"/>
          </p:cNvPicPr>
          <p:nvPr/>
        </p:nvPicPr>
        <p:blipFill>
          <a:blip r:embed="rId4"/>
          <a:stretch>
            <a:fillRect/>
          </a:stretch>
        </p:blipFill>
        <p:spPr>
          <a:xfrm>
            <a:off x="5785759" y="2190083"/>
            <a:ext cx="6187166" cy="2477834"/>
          </a:xfrm>
          <a:prstGeom prst="rect">
            <a:avLst/>
          </a:prstGeom>
        </p:spPr>
      </p:pic>
    </p:spTree>
    <p:extLst>
      <p:ext uri="{BB962C8B-B14F-4D97-AF65-F5344CB8AC3E}">
        <p14:creationId xmlns:p14="http://schemas.microsoft.com/office/powerpoint/2010/main" val="169460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E4E4B183-A9AC-1FD8-1EAD-B85D9DE80963}"/>
            </a:ext>
          </a:extLst>
        </p:cNvPr>
        <p:cNvGrpSpPr/>
        <p:nvPr/>
      </p:nvGrpSpPr>
      <p:grpSpPr>
        <a:xfrm>
          <a:off x="0" y="0"/>
          <a:ext cx="0" cy="0"/>
          <a:chOff x="0" y="0"/>
          <a:chExt cx="0" cy="0"/>
        </a:xfrm>
      </p:grpSpPr>
      <p:sp>
        <p:nvSpPr>
          <p:cNvPr id="122" name="Google Shape;122;p47">
            <a:extLst>
              <a:ext uri="{FF2B5EF4-FFF2-40B4-BE49-F238E27FC236}">
                <a16:creationId xmlns:a16="http://schemas.microsoft.com/office/drawing/2014/main" id="{6BFC3F88-0D7B-4CEB-E047-9C089034F808}"/>
              </a:ext>
            </a:extLst>
          </p:cNvPr>
          <p:cNvSpPr/>
          <p:nvPr/>
        </p:nvSpPr>
        <p:spPr>
          <a:xfrm>
            <a:off x="0" y="1084812"/>
            <a:ext cx="2250526" cy="468837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4" name="Google Shape;124;p47">
            <a:extLst>
              <a:ext uri="{FF2B5EF4-FFF2-40B4-BE49-F238E27FC236}">
                <a16:creationId xmlns:a16="http://schemas.microsoft.com/office/drawing/2014/main" id="{99F6F62A-D0AB-8D04-66DB-66329EBD1172}"/>
              </a:ext>
            </a:extLst>
          </p:cNvPr>
          <p:cNvPicPr preferRelativeResize="0"/>
          <p:nvPr/>
        </p:nvPicPr>
        <p:blipFill rotWithShape="1">
          <a:blip r:embed="rId3">
            <a:alphaModFix/>
          </a:blip>
          <a:srcRect/>
          <a:stretch/>
        </p:blipFill>
        <p:spPr>
          <a:xfrm>
            <a:off x="119237" y="228822"/>
            <a:ext cx="2131289" cy="447453"/>
          </a:xfrm>
          <a:prstGeom prst="rect">
            <a:avLst/>
          </a:prstGeom>
          <a:noFill/>
          <a:ln>
            <a:noFill/>
          </a:ln>
        </p:spPr>
      </p:pic>
      <p:sp>
        <p:nvSpPr>
          <p:cNvPr id="3" name="Google Shape;123;p47">
            <a:extLst>
              <a:ext uri="{FF2B5EF4-FFF2-40B4-BE49-F238E27FC236}">
                <a16:creationId xmlns:a16="http://schemas.microsoft.com/office/drawing/2014/main" id="{366898FC-FAE9-7C96-0FAB-BF3F6492014D}"/>
              </a:ext>
            </a:extLst>
          </p:cNvPr>
          <p:cNvSpPr txBox="1"/>
          <p:nvPr/>
        </p:nvSpPr>
        <p:spPr>
          <a:xfrm>
            <a:off x="0" y="2893325"/>
            <a:ext cx="2250526" cy="92328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dirty="0">
                <a:solidFill>
                  <a:schemeClr val="bg1"/>
                </a:solidFill>
                <a:latin typeface="Calibri"/>
                <a:ea typeface="Calibri"/>
                <a:cs typeface="Calibri"/>
                <a:sym typeface="Calibri"/>
              </a:rPr>
              <a:t>ACTUALIZACIÓN</a:t>
            </a:r>
          </a:p>
          <a:p>
            <a:pPr marL="0" marR="0" lvl="0" indent="0" algn="ctr" rtl="0">
              <a:lnSpc>
                <a:spcPct val="100000"/>
              </a:lnSpc>
              <a:spcBef>
                <a:spcPts val="0"/>
              </a:spcBef>
              <a:spcAft>
                <a:spcPts val="0"/>
              </a:spcAft>
              <a:buClr>
                <a:srgbClr val="000000"/>
              </a:buClr>
              <a:buSzPts val="2000"/>
              <a:buFont typeface="Arial"/>
              <a:buNone/>
            </a:pPr>
            <a:r>
              <a:rPr lang="en-US" sz="1800" b="1" dirty="0">
                <a:solidFill>
                  <a:schemeClr val="bg1"/>
                </a:solidFill>
                <a:latin typeface="Calibri"/>
                <a:ea typeface="Calibri"/>
                <a:cs typeface="Calibri"/>
                <a:sym typeface="Calibri"/>
              </a:rPr>
              <a:t>PMMES 2025-2027</a:t>
            </a:r>
          </a:p>
          <a:p>
            <a:pPr marL="0" marR="0" lvl="0" indent="0" algn="ctr" rtl="0">
              <a:lnSpc>
                <a:spcPct val="100000"/>
              </a:lnSpc>
              <a:spcBef>
                <a:spcPts val="0"/>
              </a:spcBef>
              <a:spcAft>
                <a:spcPts val="0"/>
              </a:spcAft>
              <a:buClr>
                <a:srgbClr val="000000"/>
              </a:buClr>
              <a:buSzPts val="2000"/>
              <a:buFont typeface="Arial"/>
              <a:buNone/>
            </a:pPr>
            <a:r>
              <a:rPr lang="en-US" sz="1800" b="1" dirty="0">
                <a:solidFill>
                  <a:schemeClr val="bg1"/>
                </a:solidFill>
                <a:latin typeface="Calibri"/>
                <a:ea typeface="Calibri"/>
                <a:cs typeface="Calibri"/>
                <a:sym typeface="Calibri"/>
              </a:rPr>
              <a:t>TUMBES</a:t>
            </a:r>
            <a:endParaRPr sz="1800" b="0" i="0" u="none" strike="noStrike" cap="none" dirty="0">
              <a:solidFill>
                <a:schemeClr val="bg1"/>
              </a:solidFill>
              <a:latin typeface="Calibri"/>
              <a:ea typeface="Calibri"/>
              <a:cs typeface="Calibri"/>
              <a:sym typeface="Calibri"/>
            </a:endParaRPr>
          </a:p>
        </p:txBody>
      </p:sp>
      <p:sp>
        <p:nvSpPr>
          <p:cNvPr id="7" name="Google Shape;123;p47">
            <a:extLst>
              <a:ext uri="{FF2B5EF4-FFF2-40B4-BE49-F238E27FC236}">
                <a16:creationId xmlns:a16="http://schemas.microsoft.com/office/drawing/2014/main" id="{46AA7EE7-9889-73D6-E1B4-9F2DF34DCB0C}"/>
              </a:ext>
            </a:extLst>
          </p:cNvPr>
          <p:cNvSpPr txBox="1"/>
          <p:nvPr/>
        </p:nvSpPr>
        <p:spPr>
          <a:xfrm>
            <a:off x="2697233" y="1327836"/>
            <a:ext cx="9202348" cy="877123"/>
          </a:xfrm>
          <a:prstGeom prst="rect">
            <a:avLst/>
          </a:prstGeom>
          <a:noFill/>
          <a:ln>
            <a:noFill/>
          </a:ln>
        </p:spPr>
        <p:txBody>
          <a:bodyPr spcFirstLastPara="1" wrap="square" lIns="91425" tIns="45700" rIns="91425" bIns="45700" anchor="t" anchorCtr="0">
            <a:spAutoFit/>
          </a:bodyPr>
          <a:lstStyle/>
          <a:p>
            <a:pPr lvl="0" algn="ctr">
              <a:lnSpc>
                <a:spcPct val="85000"/>
              </a:lnSpc>
              <a:buSzPts val="2000"/>
            </a:pPr>
            <a:r>
              <a:rPr lang="en-US" sz="2000" b="1" dirty="0">
                <a:solidFill>
                  <a:schemeClr val="tx1"/>
                </a:solidFill>
                <a:latin typeface="Calibri"/>
                <a:ea typeface="Calibri"/>
                <a:cs typeface="Calibri"/>
                <a:sym typeface="Calibri"/>
              </a:rPr>
              <a:t>OPINIÓN TÉCNICA </a:t>
            </a:r>
          </a:p>
          <a:p>
            <a:pPr lvl="0" algn="ctr">
              <a:lnSpc>
                <a:spcPct val="85000"/>
              </a:lnSpc>
              <a:buSzPts val="2000"/>
            </a:pPr>
            <a:r>
              <a:rPr lang="en-US" sz="2000" b="1" dirty="0">
                <a:solidFill>
                  <a:schemeClr val="tx1"/>
                </a:solidFill>
                <a:latin typeface="Calibri"/>
                <a:ea typeface="Calibri"/>
                <a:cs typeface="Calibri"/>
                <a:sym typeface="Calibri"/>
              </a:rPr>
              <a:t>PLAN MULTIANUAL DE MANTENIMIENTO DE LA INFRAESTRUCTURA Y EL EQUIPAMIENTO 2025-2027</a:t>
            </a:r>
          </a:p>
        </p:txBody>
      </p:sp>
      <p:sp>
        <p:nvSpPr>
          <p:cNvPr id="8" name="CuadroTexto 7">
            <a:extLst>
              <a:ext uri="{FF2B5EF4-FFF2-40B4-BE49-F238E27FC236}">
                <a16:creationId xmlns:a16="http://schemas.microsoft.com/office/drawing/2014/main" id="{4B24C041-9D7E-FF7E-11B8-A5EC3D8F3506}"/>
              </a:ext>
            </a:extLst>
          </p:cNvPr>
          <p:cNvSpPr txBox="1"/>
          <p:nvPr/>
        </p:nvSpPr>
        <p:spPr>
          <a:xfrm>
            <a:off x="2444098" y="2287360"/>
            <a:ext cx="9529355" cy="769441"/>
          </a:xfrm>
          <a:prstGeom prst="rect">
            <a:avLst/>
          </a:prstGeom>
          <a:noFill/>
        </p:spPr>
        <p:txBody>
          <a:bodyPr wrap="square">
            <a:spAutoFit/>
          </a:bodyPr>
          <a:lstStyle/>
          <a:p>
            <a:pPr algn="just"/>
            <a:r>
              <a:rPr lang="es-MX" sz="1100" dirty="0">
                <a:solidFill>
                  <a:schemeClr val="tx1"/>
                </a:solidFill>
              </a:rPr>
              <a:t>La DIEM/DGOS ha emitido Opinión Técnica Favorable a </a:t>
            </a:r>
            <a:r>
              <a:rPr lang="es-MX" sz="1100" b="1" dirty="0">
                <a:solidFill>
                  <a:schemeClr val="tx1"/>
                </a:solidFill>
              </a:rPr>
              <a:t>264</a:t>
            </a:r>
            <a:r>
              <a:rPr lang="es-MX" sz="1100" dirty="0">
                <a:solidFill>
                  <a:schemeClr val="tx1"/>
                </a:solidFill>
              </a:rPr>
              <a:t> </a:t>
            </a:r>
            <a:r>
              <a:rPr lang="es-MX" sz="1100" b="1" dirty="0">
                <a:solidFill>
                  <a:schemeClr val="tx1"/>
                </a:solidFill>
              </a:rPr>
              <a:t>actividades de mantenimiento de la equipamiento </a:t>
            </a:r>
            <a:r>
              <a:rPr lang="es-MX" sz="1100" dirty="0">
                <a:solidFill>
                  <a:schemeClr val="tx1"/>
                </a:solidFill>
              </a:rPr>
              <a:t>hasta por el monto de                                   </a:t>
            </a:r>
            <a:r>
              <a:rPr lang="es-MX" sz="1100" b="1" dirty="0">
                <a:solidFill>
                  <a:schemeClr val="tx1"/>
                </a:solidFill>
              </a:rPr>
              <a:t>S/ 1,157,491 y 12 actividades de mantenimiento de la infraestructura hasta por el monto de S/ </a:t>
            </a:r>
            <a:r>
              <a:rPr lang="es-PE" sz="1100" b="1" dirty="0">
                <a:latin typeface="Arial" panose="020B0604020202020204" pitchFamily="34" charset="0"/>
              </a:rPr>
              <a:t>986,812</a:t>
            </a:r>
            <a:r>
              <a:rPr lang="es-MX" sz="1100" b="1" dirty="0">
                <a:solidFill>
                  <a:schemeClr val="tx1"/>
                </a:solidFill>
              </a:rPr>
              <a:t> </a:t>
            </a:r>
            <a:r>
              <a:rPr lang="es-MX" sz="1100" dirty="0">
                <a:solidFill>
                  <a:schemeClr val="tx1"/>
                </a:solidFill>
              </a:rPr>
              <a:t>correspondientes a la Actualización del Plan Multianual de Mantenimiento de la Infraestructura y el Equipamiento en los Establecimientos de Salud (PMMES) 2025-2027 de la región Tumbes..</a:t>
            </a:r>
            <a:endParaRPr lang="es-PE" sz="1100" dirty="0">
              <a:solidFill>
                <a:schemeClr val="tx1"/>
              </a:solidFill>
            </a:endParaRPr>
          </a:p>
        </p:txBody>
      </p:sp>
      <p:sp>
        <p:nvSpPr>
          <p:cNvPr id="4" name="CuadroTexto 3">
            <a:extLst>
              <a:ext uri="{FF2B5EF4-FFF2-40B4-BE49-F238E27FC236}">
                <a16:creationId xmlns:a16="http://schemas.microsoft.com/office/drawing/2014/main" id="{4B27B498-665D-7BB7-E4EC-5B2CD1E62C9F}"/>
              </a:ext>
            </a:extLst>
          </p:cNvPr>
          <p:cNvSpPr txBox="1"/>
          <p:nvPr/>
        </p:nvSpPr>
        <p:spPr>
          <a:xfrm>
            <a:off x="2344931" y="5054044"/>
            <a:ext cx="6093994" cy="275717"/>
          </a:xfrm>
          <a:prstGeom prst="rect">
            <a:avLst/>
          </a:prstGeom>
          <a:noFill/>
        </p:spPr>
        <p:txBody>
          <a:bodyPr wrap="square">
            <a:spAutoFit/>
          </a:bodyPr>
          <a:lstStyle/>
          <a:p>
            <a:pPr>
              <a:lnSpc>
                <a:spcPct val="115000"/>
              </a:lnSpc>
              <a:spcAft>
                <a:spcPts val="800"/>
              </a:spcAft>
              <a:buNone/>
            </a:pPr>
            <a:r>
              <a:rPr lang="es-MX" sz="1100" kern="100" dirty="0">
                <a:solidFill>
                  <a:schemeClr val="tx1"/>
                </a:solidFill>
                <a:effectLst/>
                <a:latin typeface="Arial Narrow" panose="020B0606020202030204" pitchFamily="34" charset="0"/>
                <a:ea typeface="Aptos" panose="020B0004020202020204" pitchFamily="34" charset="0"/>
                <a:cs typeface="Arial" panose="020B0604020202020204" pitchFamily="34" charset="0"/>
              </a:rPr>
              <a:t>Fuente: </a:t>
            </a:r>
            <a:r>
              <a:rPr lang="es-MX" sz="1100" kern="100" dirty="0">
                <a:solidFill>
                  <a:schemeClr val="tx1"/>
                </a:solidFill>
                <a:latin typeface="Arial Narrow" panose="020B0606020202030204" pitchFamily="34" charset="0"/>
                <a:ea typeface="Aptos" panose="020B0004020202020204" pitchFamily="34" charset="0"/>
                <a:cs typeface="Arial" panose="020B0604020202020204" pitchFamily="34" charset="0"/>
              </a:rPr>
              <a:t>Oficio N°D000744-2026-DGOS-MINSA.</a:t>
            </a:r>
            <a:endParaRPr lang="es-PE"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6" name="Tabla 5">
            <a:extLst>
              <a:ext uri="{FF2B5EF4-FFF2-40B4-BE49-F238E27FC236}">
                <a16:creationId xmlns:a16="http://schemas.microsoft.com/office/drawing/2014/main" id="{6B27FCF8-0807-34E3-3F1F-0354302CD723}"/>
              </a:ext>
            </a:extLst>
          </p:cNvPr>
          <p:cNvGraphicFramePr>
            <a:graphicFrameLocks noGrp="1"/>
          </p:cNvGraphicFramePr>
          <p:nvPr/>
        </p:nvGraphicFramePr>
        <p:xfrm>
          <a:off x="2444098" y="3056801"/>
          <a:ext cx="9529355" cy="1977155"/>
        </p:xfrm>
        <a:graphic>
          <a:graphicData uri="http://schemas.openxmlformats.org/drawingml/2006/table">
            <a:tbl>
              <a:tblPr/>
              <a:tblGrid>
                <a:gridCol w="6292730">
                  <a:extLst>
                    <a:ext uri="{9D8B030D-6E8A-4147-A177-3AD203B41FA5}">
                      <a16:colId xmlns:a16="http://schemas.microsoft.com/office/drawing/2014/main" val="798238402"/>
                    </a:ext>
                  </a:extLst>
                </a:gridCol>
                <a:gridCol w="603774">
                  <a:extLst>
                    <a:ext uri="{9D8B030D-6E8A-4147-A177-3AD203B41FA5}">
                      <a16:colId xmlns:a16="http://schemas.microsoft.com/office/drawing/2014/main" val="4268463867"/>
                    </a:ext>
                  </a:extLst>
                </a:gridCol>
                <a:gridCol w="999692">
                  <a:extLst>
                    <a:ext uri="{9D8B030D-6E8A-4147-A177-3AD203B41FA5}">
                      <a16:colId xmlns:a16="http://schemas.microsoft.com/office/drawing/2014/main" val="2540372907"/>
                    </a:ext>
                  </a:extLst>
                </a:gridCol>
                <a:gridCol w="653264">
                  <a:extLst>
                    <a:ext uri="{9D8B030D-6E8A-4147-A177-3AD203B41FA5}">
                      <a16:colId xmlns:a16="http://schemas.microsoft.com/office/drawing/2014/main" val="2429409241"/>
                    </a:ext>
                  </a:extLst>
                </a:gridCol>
                <a:gridCol w="979895">
                  <a:extLst>
                    <a:ext uri="{9D8B030D-6E8A-4147-A177-3AD203B41FA5}">
                      <a16:colId xmlns:a16="http://schemas.microsoft.com/office/drawing/2014/main" val="3155229319"/>
                    </a:ext>
                  </a:extLst>
                </a:gridCol>
              </a:tblGrid>
              <a:tr h="504646">
                <a:tc rowSpan="2">
                  <a:txBody>
                    <a:bodyPr/>
                    <a:lstStyle/>
                    <a:p>
                      <a:pPr algn="ctr" fontAlgn="ctr">
                        <a:buNone/>
                      </a:pPr>
                      <a:r>
                        <a:rPr lang="es-PE" sz="1400" b="1" i="0" u="none" strike="noStrike" dirty="0">
                          <a:solidFill>
                            <a:schemeClr val="bg1"/>
                          </a:solidFill>
                          <a:effectLst/>
                          <a:latin typeface="Arial Narrow" panose="020B0606020202030204" pitchFamily="34" charset="0"/>
                        </a:rPr>
                        <a:t>UNIDAD EJECUTORA</a:t>
                      </a:r>
                    </a:p>
                  </a:txBody>
                  <a:tcPr marL="9525" marR="9525" marT="9525"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F6FC6"/>
                    </a:solidFill>
                  </a:tcPr>
                </a:tc>
                <a:tc gridSpan="2">
                  <a:txBody>
                    <a:bodyPr/>
                    <a:lstStyle/>
                    <a:p>
                      <a:pPr algn="ctr" fontAlgn="b">
                        <a:buNone/>
                      </a:pPr>
                      <a:r>
                        <a:rPr lang="es-MX" sz="1200" b="1" i="0" u="none" strike="noStrike" cap="none" dirty="0">
                          <a:solidFill>
                            <a:schemeClr val="bg1"/>
                          </a:solidFill>
                          <a:effectLst/>
                          <a:latin typeface="Arial Narrow" panose="020B0606020202030204" pitchFamily="34" charset="0"/>
                          <a:ea typeface="+mn-ea"/>
                          <a:cs typeface="+mn-cs"/>
                          <a:sym typeface="Arial"/>
                        </a:rPr>
                        <a:t>FORMATO 7.1. EQUIPAMIENTO</a:t>
                      </a:r>
                      <a:endParaRPr lang="es-MX" sz="1200" b="1" i="0" u="none" strike="noStrike" dirty="0">
                        <a:solidFill>
                          <a:schemeClr val="bg1"/>
                        </a:solidFill>
                        <a:effectLst/>
                        <a:latin typeface="Arial Narrow" panose="020B0606020202030204" pitchFamily="34" charset="0"/>
                      </a:endParaRPr>
                    </a:p>
                  </a:txBody>
                  <a:tcPr marL="9525" marR="9525" marT="9525"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0F6FC6"/>
                    </a:solidFill>
                  </a:tcPr>
                </a:tc>
                <a:tc hMerge="1">
                  <a:txBody>
                    <a:bodyPr/>
                    <a:lstStyle/>
                    <a:p>
                      <a:endParaRPr lang="es-PE" dirty="0"/>
                    </a:p>
                  </a:txBody>
                  <a:tcPr marL="9525" marR="9525" marT="9525"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0F6FC6"/>
                    </a:solidFill>
                  </a:tcPr>
                </a:tc>
                <a:tc gridSpan="2">
                  <a:txBody>
                    <a:bodyPr/>
                    <a:lstStyle/>
                    <a:p>
                      <a:pPr algn="ctr" fontAlgn="b">
                        <a:buNone/>
                      </a:pPr>
                      <a:r>
                        <a:rPr lang="es-MX" sz="1200" b="1" i="0" u="none" strike="noStrike" cap="none" dirty="0">
                          <a:solidFill>
                            <a:schemeClr val="bg1"/>
                          </a:solidFill>
                          <a:effectLst/>
                          <a:latin typeface="Arial Narrow" panose="020B0606020202030204" pitchFamily="34" charset="0"/>
                          <a:ea typeface="+mn-ea"/>
                          <a:cs typeface="+mn-cs"/>
                          <a:sym typeface="Arial"/>
                        </a:rPr>
                        <a:t>FORMATO 7.2. INFRAESTRUCTURA</a:t>
                      </a:r>
                      <a:endParaRPr lang="es-MX" sz="1200" b="1" i="0" u="none" strike="noStrike" dirty="0">
                        <a:solidFill>
                          <a:schemeClr val="bg1"/>
                        </a:solidFill>
                        <a:effectLst/>
                        <a:latin typeface="Arial Narrow" panose="020B0606020202030204" pitchFamily="34" charset="0"/>
                      </a:endParaRPr>
                    </a:p>
                  </a:txBody>
                  <a:tcPr marL="9525" marR="9525" marT="9525" marB="0" anchor="ctr">
                    <a:lnL w="12700" cap="flat" cmpd="sng" algn="ctr">
                      <a:solidFill>
                        <a:srgbClr val="DDDDDD"/>
                      </a:solidFill>
                      <a:prstDash val="solid"/>
                      <a:round/>
                      <a:headEnd type="none" w="med" len="med"/>
                      <a:tailEnd type="none" w="med" len="med"/>
                    </a:lnL>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0F6FC6"/>
                    </a:solidFill>
                  </a:tcPr>
                </a:tc>
                <a:tc hMerge="1">
                  <a:txBody>
                    <a:bodyPr/>
                    <a:lstStyle/>
                    <a:p>
                      <a:endParaRPr lang="es-PE"/>
                    </a:p>
                  </a:txBody>
                  <a:tcPr/>
                </a:tc>
                <a:extLst>
                  <a:ext uri="{0D108BD9-81ED-4DB2-BD59-A6C34878D82A}">
                    <a16:rowId xmlns:a16="http://schemas.microsoft.com/office/drawing/2014/main" val="984577024"/>
                  </a:ext>
                </a:extLst>
              </a:tr>
              <a:tr h="504646">
                <a:tc vMerge="1">
                  <a:txBody>
                    <a:bodyPr/>
                    <a:lstStyle/>
                    <a:p>
                      <a:endParaRPr lang="es-PE"/>
                    </a:p>
                  </a:txBody>
                  <a:tcPr/>
                </a:tc>
                <a:tc>
                  <a:txBody>
                    <a:bodyPr/>
                    <a:lstStyle/>
                    <a:p>
                      <a:pPr algn="ctr" fontAlgn="ctr">
                        <a:buNone/>
                      </a:pPr>
                      <a:r>
                        <a:rPr lang="es-MX" sz="1200" b="1" i="0" u="none" strike="noStrike" dirty="0">
                          <a:solidFill>
                            <a:srgbClr val="FFFFFF"/>
                          </a:solidFill>
                          <a:effectLst/>
                          <a:latin typeface="Arial Narrow" panose="020B0606020202030204" pitchFamily="34" charset="0"/>
                        </a:rPr>
                        <a:t>CANT. ACTIV.</a:t>
                      </a:r>
                      <a:endParaRPr lang="es-PE" sz="1200" b="1" i="0" u="none" strike="noStrike" dirty="0">
                        <a:solidFill>
                          <a:srgbClr val="FFFFFF"/>
                        </a:solidFill>
                        <a:effectLst/>
                        <a:latin typeface="Arial Narrow" panose="020B0606020202030204" pitchFamily="34" charset="0"/>
                      </a:endParaRPr>
                    </a:p>
                  </a:txBody>
                  <a:tcPr marL="9525" marR="9525" marT="9525"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F6FC6"/>
                    </a:solidFill>
                  </a:tcPr>
                </a:tc>
                <a:tc>
                  <a:txBody>
                    <a:bodyPr/>
                    <a:lstStyle/>
                    <a:p>
                      <a:pPr algn="ctr" fontAlgn="ctr">
                        <a:buNone/>
                      </a:pPr>
                      <a:r>
                        <a:rPr lang="es-MX" sz="1200" b="1" i="0" u="none" strike="noStrike" dirty="0">
                          <a:solidFill>
                            <a:srgbClr val="FFFFFF"/>
                          </a:solidFill>
                          <a:effectLst/>
                          <a:latin typeface="Arial Narrow" panose="020B0606020202030204" pitchFamily="34" charset="0"/>
                        </a:rPr>
                        <a:t>COSTO ESTIMADO</a:t>
                      </a:r>
                      <a:endParaRPr lang="es-PE" sz="1200" b="1" i="0" u="none" strike="noStrike" dirty="0">
                        <a:solidFill>
                          <a:srgbClr val="FFFFFF"/>
                        </a:solidFill>
                        <a:effectLst/>
                        <a:latin typeface="Arial Narrow" panose="020B0606020202030204" pitchFamily="34" charset="0"/>
                      </a:endParaRPr>
                    </a:p>
                  </a:txBody>
                  <a:tcPr marL="9525" marR="9525" marT="9525"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F6FC6"/>
                    </a:solidFill>
                  </a:tcPr>
                </a:tc>
                <a:tc>
                  <a:txBody>
                    <a:bodyPr/>
                    <a:lstStyle/>
                    <a:p>
                      <a:pPr algn="ctr" fontAlgn="ctr">
                        <a:buNone/>
                      </a:pPr>
                      <a:r>
                        <a:rPr lang="es-MX" sz="1200" b="1" i="0" u="none" strike="noStrike" dirty="0">
                          <a:solidFill>
                            <a:srgbClr val="FFFFFF"/>
                          </a:solidFill>
                          <a:effectLst/>
                          <a:latin typeface="Arial Narrow" panose="020B0606020202030204" pitchFamily="34" charset="0"/>
                        </a:rPr>
                        <a:t>CANT. ACTIV.</a:t>
                      </a:r>
                      <a:endParaRPr lang="es-PE" sz="1200" b="1" i="0" u="none" strike="noStrike" dirty="0">
                        <a:solidFill>
                          <a:srgbClr val="FFFFFF"/>
                        </a:solidFill>
                        <a:effectLst/>
                        <a:latin typeface="Arial Narrow" panose="020B0606020202030204" pitchFamily="34" charset="0"/>
                      </a:endParaRPr>
                    </a:p>
                  </a:txBody>
                  <a:tcPr marL="9525" marR="9525" marT="9525"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F6FC6"/>
                    </a:solidFill>
                  </a:tcPr>
                </a:tc>
                <a:tc>
                  <a:txBody>
                    <a:bodyPr/>
                    <a:lstStyle/>
                    <a:p>
                      <a:pPr algn="ctr" fontAlgn="ctr">
                        <a:buNone/>
                      </a:pPr>
                      <a:r>
                        <a:rPr lang="es-MX" sz="1200" b="1" i="0" u="none" strike="noStrike" dirty="0">
                          <a:solidFill>
                            <a:srgbClr val="FFFFFF"/>
                          </a:solidFill>
                          <a:effectLst/>
                          <a:latin typeface="Arial Narrow" panose="020B0606020202030204" pitchFamily="34" charset="0"/>
                        </a:rPr>
                        <a:t>COSTO ESTIMADO</a:t>
                      </a:r>
                      <a:endParaRPr lang="es-PE" sz="1200" b="1" i="0" u="none" strike="noStrike" dirty="0">
                        <a:solidFill>
                          <a:srgbClr val="FFFFFF"/>
                        </a:solidFill>
                        <a:effectLst/>
                        <a:latin typeface="Arial Narrow" panose="020B0606020202030204" pitchFamily="34" charset="0"/>
                      </a:endParaRPr>
                    </a:p>
                  </a:txBody>
                  <a:tcPr marL="9525" marR="9525" marT="9525"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B w="12700" cap="flat" cmpd="sng" algn="ctr">
                      <a:solidFill>
                        <a:schemeClr val="bg1">
                          <a:lumMod val="50000"/>
                        </a:schemeClr>
                      </a:solidFill>
                      <a:prstDash val="solid"/>
                      <a:round/>
                      <a:headEnd type="none" w="med" len="med"/>
                      <a:tailEnd type="none" w="med" len="med"/>
                    </a:lnB>
                    <a:solidFill>
                      <a:srgbClr val="0F6FC6"/>
                    </a:solidFill>
                  </a:tcPr>
                </a:tc>
                <a:extLst>
                  <a:ext uri="{0D108BD9-81ED-4DB2-BD59-A6C34878D82A}">
                    <a16:rowId xmlns:a16="http://schemas.microsoft.com/office/drawing/2014/main" val="3176328832"/>
                  </a:ext>
                </a:extLst>
              </a:tr>
              <a:tr h="265809">
                <a:tc>
                  <a:txBody>
                    <a:bodyPr/>
                    <a:lstStyle/>
                    <a:p>
                      <a:pPr algn="l" fontAlgn="b">
                        <a:buNone/>
                      </a:pPr>
                      <a:r>
                        <a:rPr lang="es-PE" sz="1400" b="0" i="0" u="none" strike="noStrike" cap="none" dirty="0">
                          <a:solidFill>
                            <a:schemeClr val="tx1"/>
                          </a:solidFill>
                          <a:effectLst/>
                          <a:latin typeface="Arial Narrow" panose="020B0606020202030204" pitchFamily="34" charset="0"/>
                          <a:ea typeface="+mn-ea"/>
                          <a:cs typeface="+mn-cs"/>
                          <a:sym typeface="Arial"/>
                        </a:rPr>
                        <a:t>400-940: REGION TUMBES-SALUD</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r" fontAlgn="ctr">
                        <a:buNone/>
                      </a:pPr>
                      <a:r>
                        <a:rPr lang="es-PE" sz="1400" b="0" i="0" u="none" strike="noStrike" dirty="0">
                          <a:solidFill>
                            <a:srgbClr val="000000"/>
                          </a:solidFill>
                          <a:effectLst/>
                          <a:latin typeface="Arial Narrow" panose="020B0606020202030204" pitchFamily="34" charset="0"/>
                        </a:rPr>
                        <a:t>177</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r" fontAlgn="ctr">
                        <a:buNone/>
                      </a:pPr>
                      <a:r>
                        <a:rPr lang="es-PE" sz="1400" b="0" i="0" u="none" strike="noStrike" dirty="0">
                          <a:solidFill>
                            <a:srgbClr val="000000"/>
                          </a:solidFill>
                          <a:effectLst/>
                          <a:latin typeface="Arial Narrow" panose="020B0606020202030204" pitchFamily="34" charset="0"/>
                        </a:rPr>
                        <a:t>S/ 606.200</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r" fontAlgn="ctr">
                        <a:buNone/>
                      </a:pPr>
                      <a:r>
                        <a:rPr lang="es-PE" sz="1400" b="0" i="0" u="none" strike="noStrike" dirty="0">
                          <a:solidFill>
                            <a:srgbClr val="000000"/>
                          </a:solidFill>
                          <a:effectLst/>
                          <a:latin typeface="Arial Narrow" panose="020B0606020202030204" pitchFamily="34" charset="0"/>
                        </a:rPr>
                        <a:t>03</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r" fontAlgn="ctr">
                        <a:buNone/>
                      </a:pPr>
                      <a:r>
                        <a:rPr lang="es-PE" sz="1400" b="0" i="0" u="none" strike="noStrike" dirty="0">
                          <a:solidFill>
                            <a:srgbClr val="000000"/>
                          </a:solidFill>
                          <a:effectLst/>
                          <a:latin typeface="Arial Narrow" panose="020B0606020202030204" pitchFamily="34" charset="0"/>
                        </a:rPr>
                        <a:t>S/ 376,875</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2315376072"/>
                  </a:ext>
                </a:extLst>
              </a:tr>
              <a:tr h="265809">
                <a:tc>
                  <a:txBody>
                    <a:bodyPr/>
                    <a:lstStyle/>
                    <a:p>
                      <a:pPr algn="l" fontAlgn="b">
                        <a:buNone/>
                      </a:pPr>
                      <a:r>
                        <a:rPr lang="es-PE" sz="1400" b="0" i="0" u="none" strike="noStrike" cap="none" dirty="0">
                          <a:solidFill>
                            <a:schemeClr val="tx1"/>
                          </a:solidFill>
                          <a:effectLst/>
                          <a:latin typeface="Arial Narrow" panose="020B0606020202030204" pitchFamily="34" charset="0"/>
                          <a:ea typeface="+mn-ea"/>
                          <a:cs typeface="+mn-cs"/>
                          <a:sym typeface="Arial"/>
                        </a:rPr>
                        <a:t>402-1436: GOB.REG.TUMBES-HOSP.REGIONAL JOSE ALFREDO MENDOZA OLAVARRIA-JAMO II-2 TUMBES</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r" fontAlgn="ctr">
                        <a:buNone/>
                      </a:pPr>
                      <a:r>
                        <a:rPr lang="es-PE" sz="1400" b="0" i="0" u="none" strike="noStrike" dirty="0">
                          <a:solidFill>
                            <a:srgbClr val="000000"/>
                          </a:solidFill>
                          <a:effectLst/>
                          <a:latin typeface="Arial Narrow" panose="020B0606020202030204" pitchFamily="34" charset="0"/>
                        </a:rPr>
                        <a:t>87</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r" fontAlgn="ctr">
                        <a:buNone/>
                      </a:pPr>
                      <a:r>
                        <a:rPr lang="es-PE" sz="1400" b="0" i="0" u="none" strike="noStrike" dirty="0">
                          <a:solidFill>
                            <a:srgbClr val="000000"/>
                          </a:solidFill>
                          <a:effectLst/>
                          <a:latin typeface="Arial Narrow" panose="020B0606020202030204" pitchFamily="34" charset="0"/>
                        </a:rPr>
                        <a:t>S/ 551.291</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r" fontAlgn="ctr">
                        <a:buNone/>
                      </a:pPr>
                      <a:r>
                        <a:rPr lang="es-PE" sz="1400" b="0" i="0" u="none" strike="noStrike" dirty="0">
                          <a:solidFill>
                            <a:srgbClr val="000000"/>
                          </a:solidFill>
                          <a:effectLst/>
                          <a:latin typeface="Arial Narrow" panose="020B0606020202030204" pitchFamily="34" charset="0"/>
                        </a:rPr>
                        <a:t>09</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r" fontAlgn="ctr">
                        <a:buNone/>
                      </a:pPr>
                      <a:r>
                        <a:rPr lang="es-PE" sz="1400" b="0" i="0" u="none" strike="noStrike" dirty="0">
                          <a:solidFill>
                            <a:srgbClr val="000000"/>
                          </a:solidFill>
                          <a:effectLst/>
                          <a:latin typeface="Arial Narrow" panose="020B0606020202030204" pitchFamily="34" charset="0"/>
                        </a:rPr>
                        <a:t>S/ 609,937</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2396225361"/>
                  </a:ext>
                </a:extLst>
              </a:tr>
              <a:tr h="265809">
                <a:tc>
                  <a:txBody>
                    <a:bodyPr/>
                    <a:lstStyle/>
                    <a:p>
                      <a:pPr algn="ctr" fontAlgn="ctr">
                        <a:buNone/>
                      </a:pPr>
                      <a:r>
                        <a:rPr lang="es-ES" sz="1400" b="1" i="0" u="none" strike="noStrike" dirty="0">
                          <a:solidFill>
                            <a:srgbClr val="000000"/>
                          </a:solidFill>
                          <a:effectLst/>
                          <a:latin typeface="Arial Narrow" panose="020B0606020202030204" pitchFamily="34" charset="0"/>
                        </a:rPr>
                        <a:t>TOTAL GENERAL</a:t>
                      </a:r>
                      <a:endParaRPr lang="es-PE" sz="1400" b="1"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gn="r" fontAlgn="ctr">
                        <a:buNone/>
                      </a:pPr>
                      <a:r>
                        <a:rPr lang="es-PE" sz="1400" b="1" i="0" u="none" strike="noStrike" dirty="0">
                          <a:solidFill>
                            <a:srgbClr val="000000"/>
                          </a:solidFill>
                          <a:effectLst/>
                          <a:latin typeface="Arial Narrow" panose="020B0606020202030204" pitchFamily="34" charset="0"/>
                        </a:rPr>
                        <a:t>264</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gn="r" fontAlgn="b">
                        <a:buNone/>
                      </a:pPr>
                      <a:r>
                        <a:rPr lang="es-PE" sz="1400" b="1" i="0" u="none" strike="noStrike" dirty="0">
                          <a:solidFill>
                            <a:srgbClr val="000000"/>
                          </a:solidFill>
                          <a:effectLst/>
                          <a:latin typeface="Arial Narrow" panose="020B0606020202030204" pitchFamily="34" charset="0"/>
                        </a:rPr>
                        <a:t>S/ 1,157,491</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gn="r" fontAlgn="ctr">
                        <a:buNone/>
                      </a:pPr>
                      <a:r>
                        <a:rPr lang="es-PE" sz="1400" b="1" i="0" u="none" strike="noStrike" dirty="0">
                          <a:solidFill>
                            <a:srgbClr val="000000"/>
                          </a:solidFill>
                          <a:effectLst/>
                          <a:latin typeface="Arial Narrow" panose="020B0606020202030204" pitchFamily="34" charset="0"/>
                        </a:rPr>
                        <a:t>12</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tc>
                  <a:txBody>
                    <a:bodyPr/>
                    <a:lstStyle/>
                    <a:p>
                      <a:pPr algn="r" fontAlgn="b">
                        <a:buNone/>
                      </a:pPr>
                      <a:r>
                        <a:rPr lang="es-PE" sz="1600" b="1" i="0" u="none" strike="noStrike" dirty="0">
                          <a:solidFill>
                            <a:srgbClr val="000000"/>
                          </a:solidFill>
                          <a:effectLst/>
                          <a:latin typeface="Arial Narrow" panose="020B0606020202030204" pitchFamily="34" charset="0"/>
                        </a:rPr>
                        <a:t>S/ 986,812</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891477727"/>
                  </a:ext>
                </a:extLst>
              </a:tr>
            </a:tbl>
          </a:graphicData>
        </a:graphic>
      </p:graphicFrame>
    </p:spTree>
    <p:extLst>
      <p:ext uri="{BB962C8B-B14F-4D97-AF65-F5344CB8AC3E}">
        <p14:creationId xmlns:p14="http://schemas.microsoft.com/office/powerpoint/2010/main" val="25317751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24;p47">
            <a:extLst>
              <a:ext uri="{FF2B5EF4-FFF2-40B4-BE49-F238E27FC236}">
                <a16:creationId xmlns:a16="http://schemas.microsoft.com/office/drawing/2014/main" id="{4A95DAEE-4255-6702-CDFE-28D60EA4FE0D}"/>
              </a:ext>
            </a:extLst>
          </p:cNvPr>
          <p:cNvPicPr preferRelativeResize="0"/>
          <p:nvPr/>
        </p:nvPicPr>
        <p:blipFill rotWithShape="1">
          <a:blip r:embed="rId2">
            <a:alphaModFix/>
          </a:blip>
          <a:srcRect/>
          <a:stretch/>
        </p:blipFill>
        <p:spPr>
          <a:xfrm>
            <a:off x="254703" y="204622"/>
            <a:ext cx="2131289" cy="447453"/>
          </a:xfrm>
          <a:prstGeom prst="rect">
            <a:avLst/>
          </a:prstGeom>
          <a:noFill/>
          <a:ln>
            <a:noFill/>
          </a:ln>
        </p:spPr>
      </p:pic>
      <p:sp>
        <p:nvSpPr>
          <p:cNvPr id="3" name="CuadroTexto 2">
            <a:extLst>
              <a:ext uri="{FF2B5EF4-FFF2-40B4-BE49-F238E27FC236}">
                <a16:creationId xmlns:a16="http://schemas.microsoft.com/office/drawing/2014/main" id="{C11E32BD-733F-0632-F494-3D7DD3C8E9F6}"/>
              </a:ext>
            </a:extLst>
          </p:cNvPr>
          <p:cNvSpPr txBox="1"/>
          <p:nvPr/>
        </p:nvSpPr>
        <p:spPr>
          <a:xfrm>
            <a:off x="689061" y="801334"/>
            <a:ext cx="10740347" cy="738664"/>
          </a:xfrm>
          <a:prstGeom prst="rect">
            <a:avLst/>
          </a:prstGeom>
          <a:noFill/>
        </p:spPr>
        <p:txBody>
          <a:bodyPr wrap="square" rtlCol="0">
            <a:spAutoFit/>
          </a:bodyPr>
          <a:lstStyle/>
          <a:p>
            <a:pPr algn="ctr" fontAlgn="ctr"/>
            <a:r>
              <a:rPr lang="es-PE" b="1" dirty="0"/>
              <a:t>EQUIPOS ADQUIRIDOS POR LA </a:t>
            </a:r>
            <a:r>
              <a:rPr lang="es-MX" b="1" dirty="0"/>
              <a:t>DIRECCIÓN DE PREVENCIÓN Y CONTROL DE CÁNCER (DPCAN)</a:t>
            </a:r>
            <a:r>
              <a:rPr lang="es-PE" b="1" dirty="0"/>
              <a:t> DE LA </a:t>
            </a:r>
            <a:r>
              <a:rPr lang="es-MX" b="1" dirty="0"/>
              <a:t>DIRECCIÓN GENERAL DE INTERVENCIONES ESTRATÉGICAS EN SALUD PÚBLICA, </a:t>
            </a:r>
            <a:r>
              <a:rPr lang="es-PE" b="1" dirty="0"/>
              <a:t>PARA LA REGIÓN TUMBES, DONDE LA DIEM PARTICIPÓ COMO AREA TÉCNICA </a:t>
            </a:r>
          </a:p>
        </p:txBody>
      </p:sp>
      <p:graphicFrame>
        <p:nvGraphicFramePr>
          <p:cNvPr id="6" name="Tabla 5">
            <a:extLst>
              <a:ext uri="{FF2B5EF4-FFF2-40B4-BE49-F238E27FC236}">
                <a16:creationId xmlns:a16="http://schemas.microsoft.com/office/drawing/2014/main" id="{E5147144-F6D4-28C5-3F1D-A2DE2FAB2522}"/>
              </a:ext>
            </a:extLst>
          </p:cNvPr>
          <p:cNvGraphicFramePr>
            <a:graphicFrameLocks noGrp="1"/>
          </p:cNvGraphicFramePr>
          <p:nvPr/>
        </p:nvGraphicFramePr>
        <p:xfrm>
          <a:off x="502920" y="1828800"/>
          <a:ext cx="10926486" cy="3523497"/>
        </p:xfrm>
        <a:graphic>
          <a:graphicData uri="http://schemas.openxmlformats.org/drawingml/2006/table">
            <a:tbl>
              <a:tblPr firstRow="1" firstCol="1" bandRow="1">
                <a:tableStyleId>{5C22544A-7EE6-4342-B048-85BDC9FD1C3A}</a:tableStyleId>
              </a:tblPr>
              <a:tblGrid>
                <a:gridCol w="466344">
                  <a:extLst>
                    <a:ext uri="{9D8B030D-6E8A-4147-A177-3AD203B41FA5}">
                      <a16:colId xmlns:a16="http://schemas.microsoft.com/office/drawing/2014/main" val="1987972517"/>
                    </a:ext>
                  </a:extLst>
                </a:gridCol>
                <a:gridCol w="941832">
                  <a:extLst>
                    <a:ext uri="{9D8B030D-6E8A-4147-A177-3AD203B41FA5}">
                      <a16:colId xmlns:a16="http://schemas.microsoft.com/office/drawing/2014/main" val="2334770718"/>
                    </a:ext>
                  </a:extLst>
                </a:gridCol>
                <a:gridCol w="3712464">
                  <a:extLst>
                    <a:ext uri="{9D8B030D-6E8A-4147-A177-3AD203B41FA5}">
                      <a16:colId xmlns:a16="http://schemas.microsoft.com/office/drawing/2014/main" val="1284765148"/>
                    </a:ext>
                  </a:extLst>
                </a:gridCol>
                <a:gridCol w="2512995">
                  <a:extLst>
                    <a:ext uri="{9D8B030D-6E8A-4147-A177-3AD203B41FA5}">
                      <a16:colId xmlns:a16="http://schemas.microsoft.com/office/drawing/2014/main" val="3328197393"/>
                    </a:ext>
                  </a:extLst>
                </a:gridCol>
                <a:gridCol w="824565">
                  <a:extLst>
                    <a:ext uri="{9D8B030D-6E8A-4147-A177-3AD203B41FA5}">
                      <a16:colId xmlns:a16="http://schemas.microsoft.com/office/drawing/2014/main" val="1635417282"/>
                    </a:ext>
                  </a:extLst>
                </a:gridCol>
                <a:gridCol w="1557017">
                  <a:extLst>
                    <a:ext uri="{9D8B030D-6E8A-4147-A177-3AD203B41FA5}">
                      <a16:colId xmlns:a16="http://schemas.microsoft.com/office/drawing/2014/main" val="3020433264"/>
                    </a:ext>
                  </a:extLst>
                </a:gridCol>
                <a:gridCol w="911269">
                  <a:extLst>
                    <a:ext uri="{9D8B030D-6E8A-4147-A177-3AD203B41FA5}">
                      <a16:colId xmlns:a16="http://schemas.microsoft.com/office/drawing/2014/main" val="2854323386"/>
                    </a:ext>
                  </a:extLst>
                </a:gridCol>
              </a:tblGrid>
              <a:tr h="365760">
                <a:tc>
                  <a:txBody>
                    <a:bodyPr/>
                    <a:lstStyle/>
                    <a:p>
                      <a:pPr algn="ctr">
                        <a:lnSpc>
                          <a:spcPct val="115000"/>
                        </a:lnSpc>
                        <a:spcAft>
                          <a:spcPts val="800"/>
                        </a:spcAft>
                        <a:buNone/>
                      </a:pPr>
                      <a:r>
                        <a:rPr lang="es-PE" sz="1200" kern="0" dirty="0">
                          <a:effectLst/>
                        </a:rPr>
                        <a:t>ÍTEM</a:t>
                      </a:r>
                      <a:endParaRPr lang="es-PE"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ctr">
                        <a:lnSpc>
                          <a:spcPct val="115000"/>
                        </a:lnSpc>
                        <a:spcAft>
                          <a:spcPts val="800"/>
                        </a:spcAft>
                        <a:buNone/>
                      </a:pPr>
                      <a:r>
                        <a:rPr lang="es-PE" sz="1200" b="1" i="0" u="none" strike="noStrike" kern="0" cap="none" dirty="0">
                          <a:solidFill>
                            <a:schemeClr val="lt1"/>
                          </a:solidFill>
                          <a:effectLst/>
                          <a:latin typeface="+mn-lt"/>
                          <a:ea typeface="+mn-ea"/>
                          <a:cs typeface="+mn-cs"/>
                          <a:sym typeface="Arial"/>
                        </a:rPr>
                        <a:t>REGIÓN</a:t>
                      </a:r>
                    </a:p>
                  </a:txBody>
                  <a:tcPr marL="44450" marR="44450" marT="0" marB="0" anchor="b"/>
                </a:tc>
                <a:tc>
                  <a:txBody>
                    <a:bodyPr/>
                    <a:lstStyle/>
                    <a:p>
                      <a:pPr algn="ctr">
                        <a:lnSpc>
                          <a:spcPct val="115000"/>
                        </a:lnSpc>
                        <a:spcAft>
                          <a:spcPts val="800"/>
                        </a:spcAft>
                        <a:buNone/>
                      </a:pPr>
                      <a:r>
                        <a:rPr lang="es-PE" sz="1200" kern="0" dirty="0">
                          <a:effectLst/>
                        </a:rPr>
                        <a:t>ESTABLECIMIENTO DE SALUD</a:t>
                      </a:r>
                      <a:endParaRPr lang="es-PE"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15000"/>
                        </a:lnSpc>
                        <a:spcAft>
                          <a:spcPts val="800"/>
                        </a:spcAft>
                        <a:buNone/>
                      </a:pPr>
                      <a:r>
                        <a:rPr lang="es-PE" sz="1200" kern="0" dirty="0">
                          <a:effectLst/>
                        </a:rPr>
                        <a:t>EQUIPO</a:t>
                      </a:r>
                      <a:endParaRPr lang="es-PE"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15000"/>
                        </a:lnSpc>
                        <a:spcAft>
                          <a:spcPts val="800"/>
                        </a:spcAft>
                        <a:buNone/>
                      </a:pPr>
                      <a:r>
                        <a:rPr lang="es-PE" sz="1200" kern="0" dirty="0">
                          <a:effectLst/>
                        </a:rPr>
                        <a:t>MARCA</a:t>
                      </a:r>
                      <a:endParaRPr lang="es-PE"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15000"/>
                        </a:lnSpc>
                        <a:spcAft>
                          <a:spcPts val="800"/>
                        </a:spcAft>
                        <a:buNone/>
                      </a:pPr>
                      <a:r>
                        <a:rPr lang="es-PE" sz="1200" kern="0" dirty="0">
                          <a:effectLst/>
                        </a:rPr>
                        <a:t>MODELO</a:t>
                      </a:r>
                      <a:endParaRPr lang="es-PE"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tc>
                  <a:txBody>
                    <a:bodyPr/>
                    <a:lstStyle/>
                    <a:p>
                      <a:pPr algn="ctr">
                        <a:lnSpc>
                          <a:spcPct val="115000"/>
                        </a:lnSpc>
                        <a:spcAft>
                          <a:spcPts val="800"/>
                        </a:spcAft>
                        <a:buNone/>
                      </a:pPr>
                      <a:r>
                        <a:rPr lang="es-PE" sz="1200" kern="0" dirty="0">
                          <a:effectLst/>
                        </a:rPr>
                        <a:t>SERIE</a:t>
                      </a:r>
                      <a:endParaRPr lang="es-PE"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639129197"/>
                  </a:ext>
                </a:extLst>
              </a:tr>
              <a:tr h="521493">
                <a:tc>
                  <a:txBody>
                    <a:bodyPr/>
                    <a:lstStyle/>
                    <a:p>
                      <a:pPr algn="ctr">
                        <a:lnSpc>
                          <a:spcPct val="115000"/>
                        </a:lnSpc>
                        <a:spcAft>
                          <a:spcPts val="800"/>
                        </a:spcAft>
                        <a:buNone/>
                      </a:pPr>
                      <a:r>
                        <a:rPr lang="es-PE" sz="1200" kern="100" dirty="0">
                          <a:effectLst/>
                          <a:latin typeface="Aptos" panose="020B0004020202020204" pitchFamily="34" charset="0"/>
                          <a:ea typeface="Aptos" panose="020B0004020202020204" pitchFamily="34" charset="0"/>
                          <a:cs typeface="Times New Roman" panose="02020603050405020304" pitchFamily="18" charset="0"/>
                        </a:rPr>
                        <a:t>1</a:t>
                      </a:r>
                    </a:p>
                  </a:txBody>
                  <a:tcPr marL="44450" marR="44450" marT="0" marB="0" anchor="ctr"/>
                </a:tc>
                <a:tc>
                  <a:txBody>
                    <a:bodyPr/>
                    <a:lstStyle/>
                    <a:p>
                      <a:pPr algn="l" fontAlgn="ctr">
                        <a:buNone/>
                      </a:pPr>
                      <a:r>
                        <a:rPr lang="es-PE" sz="1000" b="0" i="0" u="none" strike="noStrike" dirty="0">
                          <a:solidFill>
                            <a:srgbClr val="000000"/>
                          </a:solidFill>
                          <a:effectLst/>
                          <a:latin typeface="Calibri" panose="020F0502020204030204" pitchFamily="34" charset="0"/>
                        </a:rPr>
                        <a:t>TUMBES</a:t>
                      </a:r>
                    </a:p>
                  </a:txBody>
                  <a:tcPr marL="0" marR="0" marT="0" marB="0" anchor="ctr"/>
                </a:tc>
                <a:tc>
                  <a:txBody>
                    <a:bodyPr/>
                    <a:lstStyle/>
                    <a:p>
                      <a:pPr algn="l" fontAlgn="ctr">
                        <a:buNone/>
                      </a:pPr>
                      <a:r>
                        <a:rPr lang="es-PE" sz="1000" b="0" i="0" u="none" strike="noStrike" dirty="0">
                          <a:solidFill>
                            <a:srgbClr val="000000"/>
                          </a:solidFill>
                          <a:effectLst/>
                          <a:latin typeface="Calibri" panose="020F0502020204030204" pitchFamily="34" charset="0"/>
                        </a:rPr>
                        <a:t>HOSPITAL REGIONAL JOSÉ ALFREDO MENDOZA OLAVARRÍA - JAMO II-2</a:t>
                      </a:r>
                    </a:p>
                  </a:txBody>
                  <a:tcPr marL="0" marR="0" marT="0" marB="0" anchor="ctr"/>
                </a:tc>
                <a:tc>
                  <a:txBody>
                    <a:bodyPr/>
                    <a:lstStyle/>
                    <a:p>
                      <a:pPr algn="l" fontAlgn="ctr">
                        <a:buNone/>
                      </a:pPr>
                      <a:r>
                        <a:rPr lang="es-PE" sz="1000" b="0" i="0" u="none" strike="noStrike">
                          <a:solidFill>
                            <a:srgbClr val="000000"/>
                          </a:solidFill>
                          <a:effectLst/>
                          <a:latin typeface="Calibri" panose="020F0502020204030204" pitchFamily="34" charset="0"/>
                        </a:rPr>
                        <a:t>MAMOGRAFO</a:t>
                      </a:r>
                    </a:p>
                  </a:txBody>
                  <a:tcPr marL="0" marR="0" marT="0" marB="0" anchor="ctr"/>
                </a:tc>
                <a:tc>
                  <a:txBody>
                    <a:bodyPr/>
                    <a:lstStyle/>
                    <a:p>
                      <a:pPr algn="ctr" fontAlgn="ctr">
                        <a:buNone/>
                      </a:pPr>
                      <a:r>
                        <a:rPr lang="es-PE" sz="1000" b="0" i="0" u="none" strike="noStrike" dirty="0">
                          <a:solidFill>
                            <a:srgbClr val="000000"/>
                          </a:solidFill>
                          <a:effectLst/>
                          <a:latin typeface="Calibri" panose="020F0502020204030204" pitchFamily="34" charset="0"/>
                        </a:rPr>
                        <a:t> FUJIFILM</a:t>
                      </a:r>
                    </a:p>
                  </a:txBody>
                  <a:tcPr marL="0" marR="0" marT="0" marB="0" anchor="ctr"/>
                </a:tc>
                <a:tc>
                  <a:txBody>
                    <a:bodyPr/>
                    <a:lstStyle/>
                    <a:p>
                      <a:pPr algn="ctr" fontAlgn="ctr">
                        <a:buNone/>
                      </a:pPr>
                      <a:r>
                        <a:rPr lang="es-PE" sz="1000" b="0" i="0" u="none" strike="noStrike">
                          <a:solidFill>
                            <a:srgbClr val="000000"/>
                          </a:solidFill>
                          <a:effectLst/>
                          <a:latin typeface="Calibri" panose="020F0502020204030204" pitchFamily="34" charset="0"/>
                        </a:rPr>
                        <a:t>AMULET INNOVALITY</a:t>
                      </a:r>
                    </a:p>
                  </a:txBody>
                  <a:tcPr marL="0" marR="0" marT="0" marB="0" anchor="ctr"/>
                </a:tc>
                <a:tc>
                  <a:txBody>
                    <a:bodyPr/>
                    <a:lstStyle/>
                    <a:p>
                      <a:pPr algn="ctr" fontAlgn="ctr">
                        <a:buNone/>
                      </a:pPr>
                      <a:r>
                        <a:rPr lang="es-PE" sz="1000" b="0" i="0" u="none" strike="noStrike">
                          <a:solidFill>
                            <a:srgbClr val="000000"/>
                          </a:solidFill>
                          <a:effectLst/>
                          <a:latin typeface="Calibri" panose="020F0502020204030204" pitchFamily="34" charset="0"/>
                        </a:rPr>
                        <a:t>36625182</a:t>
                      </a:r>
                    </a:p>
                  </a:txBody>
                  <a:tcPr marL="0" marR="0" marT="0" marB="0" anchor="ctr"/>
                </a:tc>
                <a:extLst>
                  <a:ext uri="{0D108BD9-81ED-4DB2-BD59-A6C34878D82A}">
                    <a16:rowId xmlns:a16="http://schemas.microsoft.com/office/drawing/2014/main" val="3434576105"/>
                  </a:ext>
                </a:extLst>
              </a:tr>
              <a:tr h="521493">
                <a:tc>
                  <a:txBody>
                    <a:bodyPr/>
                    <a:lstStyle/>
                    <a:p>
                      <a:pPr algn="ctr">
                        <a:lnSpc>
                          <a:spcPct val="115000"/>
                        </a:lnSpc>
                        <a:spcAft>
                          <a:spcPts val="800"/>
                        </a:spcAft>
                        <a:buNone/>
                      </a:pPr>
                      <a:r>
                        <a:rPr lang="es-PE" sz="1200" kern="100" dirty="0">
                          <a:effectLst/>
                          <a:latin typeface="Aptos" panose="020B0004020202020204" pitchFamily="34" charset="0"/>
                          <a:ea typeface="Aptos" panose="020B0004020202020204" pitchFamily="34" charset="0"/>
                          <a:cs typeface="Times New Roman" panose="02020603050405020304" pitchFamily="18" charset="0"/>
                        </a:rPr>
                        <a:t>2</a:t>
                      </a:r>
                    </a:p>
                  </a:txBody>
                  <a:tcPr marL="44450" marR="44450" marT="0" marB="0" anchor="ctr"/>
                </a:tc>
                <a:tc>
                  <a:txBody>
                    <a:bodyPr/>
                    <a:lstStyle/>
                    <a:p>
                      <a:pPr algn="l" fontAlgn="ctr">
                        <a:buNone/>
                      </a:pPr>
                      <a:r>
                        <a:rPr lang="es-PE" sz="1000" b="0" i="0" u="none" strike="noStrike">
                          <a:solidFill>
                            <a:srgbClr val="000000"/>
                          </a:solidFill>
                          <a:effectLst/>
                          <a:latin typeface="Calibri" panose="020F0502020204030204" pitchFamily="34" charset="0"/>
                        </a:rPr>
                        <a:t>TUMBES</a:t>
                      </a: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
                          <a:srgbClr val="000000"/>
                        </a:buClr>
                        <a:buSzTx/>
                        <a:buFont typeface="Arial"/>
                        <a:buNone/>
                        <a:tabLst/>
                        <a:defRPr/>
                      </a:pPr>
                      <a:r>
                        <a:rPr lang="es-PE" sz="1000" b="0" i="0" u="none" strike="noStrike" dirty="0">
                          <a:solidFill>
                            <a:srgbClr val="000000"/>
                          </a:solidFill>
                          <a:effectLst/>
                          <a:latin typeface="Calibri" panose="020F0502020204030204" pitchFamily="34" charset="0"/>
                        </a:rPr>
                        <a:t>HOSPITAL REGIONAL JOSÉ ALFREDO MENDOZA OLAVARRÍA - JAMO II-2</a:t>
                      </a:r>
                    </a:p>
                    <a:p>
                      <a:pPr algn="l" fontAlgn="ctr">
                        <a:buNone/>
                      </a:pPr>
                      <a:endParaRPr lang="es-PE" sz="10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buNone/>
                      </a:pPr>
                      <a:r>
                        <a:rPr lang="es-PE" sz="1000" b="0" i="0" u="none" strike="noStrike">
                          <a:solidFill>
                            <a:srgbClr val="000000"/>
                          </a:solidFill>
                          <a:effectLst/>
                          <a:latin typeface="Calibri" panose="020F0502020204030204" pitchFamily="34" charset="0"/>
                        </a:rPr>
                        <a:t>ESTACIÓN DE INCLUSIÓN DE PARAFINA</a:t>
                      </a:r>
                    </a:p>
                  </a:txBody>
                  <a:tcPr marL="0" marR="0" marT="0" marB="0" anchor="ctr"/>
                </a:tc>
                <a:tc>
                  <a:txBody>
                    <a:bodyPr/>
                    <a:lstStyle/>
                    <a:p>
                      <a:pPr algn="ctr" fontAlgn="ctr">
                        <a:buNone/>
                      </a:pPr>
                      <a:r>
                        <a:rPr lang="es-PE" sz="1000" b="0" i="0" u="none" strike="noStrike" dirty="0">
                          <a:solidFill>
                            <a:srgbClr val="000000"/>
                          </a:solidFill>
                          <a:effectLst/>
                          <a:latin typeface="Calibri" panose="020F0502020204030204" pitchFamily="34" charset="0"/>
                        </a:rPr>
                        <a:t>DIAPATH</a:t>
                      </a:r>
                    </a:p>
                  </a:txBody>
                  <a:tcPr marL="0" marR="0" marT="0" marB="0" anchor="ctr"/>
                </a:tc>
                <a:tc>
                  <a:txBody>
                    <a:bodyPr/>
                    <a:lstStyle/>
                    <a:p>
                      <a:pPr algn="ctr" fontAlgn="ctr">
                        <a:buNone/>
                      </a:pPr>
                      <a:r>
                        <a:rPr lang="es-PE" sz="1000" b="0" i="0" u="none" strike="noStrike" dirty="0">
                          <a:solidFill>
                            <a:srgbClr val="000000"/>
                          </a:solidFill>
                          <a:effectLst/>
                          <a:latin typeface="Calibri" panose="020F0502020204030204" pitchFamily="34" charset="0"/>
                        </a:rPr>
                        <a:t>DANTE</a:t>
                      </a:r>
                    </a:p>
                  </a:txBody>
                  <a:tcPr marL="0" marR="0" marT="0" marB="0" anchor="ctr"/>
                </a:tc>
                <a:tc>
                  <a:txBody>
                    <a:bodyPr/>
                    <a:lstStyle/>
                    <a:p>
                      <a:pPr algn="ctr" fontAlgn="ctr">
                        <a:buNone/>
                      </a:pPr>
                      <a:r>
                        <a:rPr lang="es-PE" sz="1000" b="0" i="0" u="none" strike="noStrike">
                          <a:solidFill>
                            <a:srgbClr val="000000"/>
                          </a:solidFill>
                          <a:effectLst/>
                          <a:latin typeface="Calibri" panose="020F0502020204030204" pitchFamily="34" charset="0"/>
                        </a:rPr>
                        <a:t>58350-59780</a:t>
                      </a:r>
                    </a:p>
                  </a:txBody>
                  <a:tcPr marL="0" marR="0" marT="0" marB="0" anchor="ctr"/>
                </a:tc>
                <a:extLst>
                  <a:ext uri="{0D108BD9-81ED-4DB2-BD59-A6C34878D82A}">
                    <a16:rowId xmlns:a16="http://schemas.microsoft.com/office/drawing/2014/main" val="2420963078"/>
                  </a:ext>
                </a:extLst>
              </a:tr>
              <a:tr h="521493">
                <a:tc>
                  <a:txBody>
                    <a:bodyPr/>
                    <a:lstStyle/>
                    <a:p>
                      <a:pPr algn="ctr">
                        <a:lnSpc>
                          <a:spcPct val="115000"/>
                        </a:lnSpc>
                        <a:spcAft>
                          <a:spcPts val="800"/>
                        </a:spcAft>
                        <a:buNone/>
                      </a:pPr>
                      <a:r>
                        <a:rPr lang="es-PE" sz="1200" kern="100" dirty="0">
                          <a:effectLst/>
                          <a:latin typeface="Aptos" panose="020B0004020202020204" pitchFamily="34" charset="0"/>
                          <a:ea typeface="Aptos" panose="020B0004020202020204" pitchFamily="34" charset="0"/>
                          <a:cs typeface="Times New Roman" panose="02020603050405020304" pitchFamily="18" charset="0"/>
                        </a:rPr>
                        <a:t>3</a:t>
                      </a:r>
                    </a:p>
                  </a:txBody>
                  <a:tcPr marL="44450" marR="44450" marT="0" marB="0" anchor="ctr"/>
                </a:tc>
                <a:tc>
                  <a:txBody>
                    <a:bodyPr/>
                    <a:lstStyle/>
                    <a:p>
                      <a:pPr algn="l" fontAlgn="ctr">
                        <a:buNone/>
                      </a:pPr>
                      <a:r>
                        <a:rPr lang="es-PE" sz="1000" b="0" i="0" u="none" strike="noStrike">
                          <a:solidFill>
                            <a:srgbClr val="000000"/>
                          </a:solidFill>
                          <a:effectLst/>
                          <a:latin typeface="Calibri" panose="020F0502020204030204" pitchFamily="34" charset="0"/>
                        </a:rPr>
                        <a:t>TUMBES</a:t>
                      </a: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
                          <a:srgbClr val="000000"/>
                        </a:buClr>
                        <a:buSzTx/>
                        <a:buFont typeface="Arial"/>
                        <a:buNone/>
                        <a:tabLst/>
                        <a:defRPr/>
                      </a:pPr>
                      <a:r>
                        <a:rPr lang="es-PE" sz="1000" b="0" i="0" u="none" strike="noStrike" dirty="0">
                          <a:solidFill>
                            <a:srgbClr val="000000"/>
                          </a:solidFill>
                          <a:effectLst/>
                          <a:latin typeface="Calibri" panose="020F0502020204030204" pitchFamily="34" charset="0"/>
                        </a:rPr>
                        <a:t>HOSPITAL REGIONAL JOSÉ ALFREDO MENDOZA OLAVARRÍA - JAMO II-2</a:t>
                      </a:r>
                    </a:p>
                    <a:p>
                      <a:pPr algn="l" fontAlgn="ctr">
                        <a:buNone/>
                      </a:pPr>
                      <a:endParaRPr lang="es-PE" sz="10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buNone/>
                      </a:pPr>
                      <a:r>
                        <a:rPr lang="es-PE" sz="1000" b="0" i="0" u="none" strike="noStrike">
                          <a:solidFill>
                            <a:srgbClr val="000000"/>
                          </a:solidFill>
                          <a:effectLst/>
                          <a:latin typeface="Calibri" panose="020F0502020204030204" pitchFamily="34" charset="0"/>
                        </a:rPr>
                        <a:t>PROCESADOR AUTOMÁTICO DE TEJIDOS</a:t>
                      </a:r>
                    </a:p>
                  </a:txBody>
                  <a:tcPr marL="0" marR="0" marT="0" marB="0" anchor="ctr"/>
                </a:tc>
                <a:tc>
                  <a:txBody>
                    <a:bodyPr/>
                    <a:lstStyle/>
                    <a:p>
                      <a:pPr algn="ctr" fontAlgn="ctr">
                        <a:buNone/>
                      </a:pPr>
                      <a:r>
                        <a:rPr lang="es-PE" sz="1000" b="0" i="0" u="none" strike="noStrike">
                          <a:solidFill>
                            <a:srgbClr val="000000"/>
                          </a:solidFill>
                          <a:effectLst/>
                          <a:latin typeface="Calibri" panose="020F0502020204030204" pitchFamily="34" charset="0"/>
                        </a:rPr>
                        <a:t>DIAPHAT</a:t>
                      </a:r>
                    </a:p>
                  </a:txBody>
                  <a:tcPr marL="0" marR="0" marT="0" marB="0" anchor="ctr"/>
                </a:tc>
                <a:tc>
                  <a:txBody>
                    <a:bodyPr/>
                    <a:lstStyle/>
                    <a:p>
                      <a:pPr algn="ctr" fontAlgn="ctr">
                        <a:buNone/>
                      </a:pPr>
                      <a:r>
                        <a:rPr lang="es-PE" sz="1000" b="0" i="0" u="none" strike="noStrike" dirty="0">
                          <a:solidFill>
                            <a:srgbClr val="000000"/>
                          </a:solidFill>
                          <a:effectLst/>
                          <a:latin typeface="Calibri" panose="020F0502020204030204" pitchFamily="34" charset="0"/>
                        </a:rPr>
                        <a:t>DONATELLO</a:t>
                      </a:r>
                    </a:p>
                  </a:txBody>
                  <a:tcPr marL="0" marR="0" marT="0" marB="0" anchor="ctr"/>
                </a:tc>
                <a:tc>
                  <a:txBody>
                    <a:bodyPr/>
                    <a:lstStyle/>
                    <a:p>
                      <a:pPr algn="ctr" fontAlgn="ctr">
                        <a:buNone/>
                      </a:pPr>
                      <a:r>
                        <a:rPr lang="es-PE" sz="1000" b="0" i="0" u="none" strike="noStrike">
                          <a:solidFill>
                            <a:srgbClr val="000000"/>
                          </a:solidFill>
                          <a:effectLst/>
                          <a:latin typeface="Calibri" panose="020F0502020204030204" pitchFamily="34" charset="0"/>
                        </a:rPr>
                        <a:t>58665</a:t>
                      </a:r>
                    </a:p>
                  </a:txBody>
                  <a:tcPr marL="0" marR="0" marT="0" marB="0" anchor="ctr"/>
                </a:tc>
                <a:extLst>
                  <a:ext uri="{0D108BD9-81ED-4DB2-BD59-A6C34878D82A}">
                    <a16:rowId xmlns:a16="http://schemas.microsoft.com/office/drawing/2014/main" val="3636263722"/>
                  </a:ext>
                </a:extLst>
              </a:tr>
              <a:tr h="550272">
                <a:tc>
                  <a:txBody>
                    <a:bodyPr/>
                    <a:lstStyle/>
                    <a:p>
                      <a:pPr algn="ctr">
                        <a:lnSpc>
                          <a:spcPct val="115000"/>
                        </a:lnSpc>
                        <a:spcAft>
                          <a:spcPts val="800"/>
                        </a:spcAft>
                        <a:buNone/>
                      </a:pPr>
                      <a:r>
                        <a:rPr lang="es-PE" sz="1200" kern="100" dirty="0">
                          <a:effectLst/>
                          <a:latin typeface="Aptos" panose="020B0004020202020204" pitchFamily="34" charset="0"/>
                          <a:ea typeface="Aptos" panose="020B0004020202020204" pitchFamily="34" charset="0"/>
                          <a:cs typeface="Times New Roman" panose="02020603050405020304" pitchFamily="18" charset="0"/>
                        </a:rPr>
                        <a:t>4</a:t>
                      </a:r>
                    </a:p>
                  </a:txBody>
                  <a:tcPr marL="44450" marR="44450" marT="0" marB="0" anchor="ctr"/>
                </a:tc>
                <a:tc>
                  <a:txBody>
                    <a:bodyPr/>
                    <a:lstStyle/>
                    <a:p>
                      <a:pPr algn="l" fontAlgn="ctr">
                        <a:buNone/>
                      </a:pPr>
                      <a:r>
                        <a:rPr lang="es-PE" sz="1000" b="0" i="0" u="none" strike="noStrike">
                          <a:solidFill>
                            <a:srgbClr val="000000"/>
                          </a:solidFill>
                          <a:effectLst/>
                          <a:latin typeface="Calibri" panose="020F0502020204030204" pitchFamily="34" charset="0"/>
                        </a:rPr>
                        <a:t>TUMBES</a:t>
                      </a:r>
                    </a:p>
                  </a:txBody>
                  <a:tcPr marL="0" marR="0" marT="0" marB="0" anchor="ctr"/>
                </a:tc>
                <a:tc>
                  <a:txBody>
                    <a:bodyPr/>
                    <a:lstStyle/>
                    <a:p>
                      <a:pPr algn="l" fontAlgn="ctr">
                        <a:buNone/>
                      </a:pPr>
                      <a:r>
                        <a:rPr lang="es-PE" sz="1000" b="0" i="0" u="none" strike="noStrike" dirty="0">
                          <a:solidFill>
                            <a:srgbClr val="000000"/>
                          </a:solidFill>
                          <a:effectLst/>
                          <a:latin typeface="Calibri" panose="020F0502020204030204" pitchFamily="34" charset="0"/>
                        </a:rPr>
                        <a:t>HOSPITAL REGIONAL JOSÉ ALFREDO MENDOZA OLAVARRÍA - JAMO II-2</a:t>
                      </a:r>
                    </a:p>
                  </a:txBody>
                  <a:tcPr marL="0" marR="0" marT="0" marB="0" anchor="ctr"/>
                </a:tc>
                <a:tc>
                  <a:txBody>
                    <a:bodyPr/>
                    <a:lstStyle/>
                    <a:p>
                      <a:pPr algn="l" fontAlgn="ctr">
                        <a:buNone/>
                      </a:pPr>
                      <a:r>
                        <a:rPr lang="es-PE" sz="1000" b="0" i="0" u="none" strike="noStrike">
                          <a:solidFill>
                            <a:srgbClr val="000000"/>
                          </a:solidFill>
                          <a:effectLst/>
                          <a:latin typeface="Calibri" panose="020F0502020204030204" pitchFamily="34" charset="0"/>
                        </a:rPr>
                        <a:t>ESTACIÓN DE TRABAJO DE MACROSCOPIA</a:t>
                      </a:r>
                    </a:p>
                  </a:txBody>
                  <a:tcPr marL="0" marR="0" marT="0" marB="0" anchor="ctr"/>
                </a:tc>
                <a:tc>
                  <a:txBody>
                    <a:bodyPr/>
                    <a:lstStyle/>
                    <a:p>
                      <a:pPr algn="ctr" fontAlgn="ctr">
                        <a:buNone/>
                      </a:pPr>
                      <a:r>
                        <a:rPr lang="es-PE" sz="1000" b="0" i="0" u="none" strike="noStrike">
                          <a:solidFill>
                            <a:srgbClr val="000000"/>
                          </a:solidFill>
                          <a:effectLst/>
                          <a:latin typeface="Calibri" panose="020F0502020204030204" pitchFamily="34" charset="0"/>
                        </a:rPr>
                        <a:t>DIAPATH S.p.A.</a:t>
                      </a:r>
                    </a:p>
                  </a:txBody>
                  <a:tcPr marL="0" marR="0" marT="0" marB="0" anchor="ctr"/>
                </a:tc>
                <a:tc>
                  <a:txBody>
                    <a:bodyPr/>
                    <a:lstStyle/>
                    <a:p>
                      <a:pPr algn="ctr" fontAlgn="ctr">
                        <a:buNone/>
                      </a:pPr>
                      <a:r>
                        <a:rPr lang="es-PE" sz="1000" b="0" i="0" u="none" strike="noStrike" dirty="0">
                          <a:solidFill>
                            <a:srgbClr val="000000"/>
                          </a:solidFill>
                          <a:effectLst/>
                          <a:latin typeface="Calibri" panose="020F0502020204030204" pitchFamily="34" charset="0"/>
                        </a:rPr>
                        <a:t>ZEFIRO - CAPPA</a:t>
                      </a:r>
                    </a:p>
                  </a:txBody>
                  <a:tcPr marL="0" marR="0" marT="0" marB="0" anchor="ctr"/>
                </a:tc>
                <a:tc>
                  <a:txBody>
                    <a:bodyPr/>
                    <a:lstStyle/>
                    <a:p>
                      <a:pPr algn="ctr" fontAlgn="b">
                        <a:buNone/>
                      </a:pPr>
                      <a:r>
                        <a:rPr lang="es-PE" sz="1100" b="0" i="0" u="none" strike="noStrike">
                          <a:solidFill>
                            <a:srgbClr val="000000"/>
                          </a:solidFill>
                          <a:effectLst/>
                          <a:latin typeface="Calibri" panose="020F0502020204030204" pitchFamily="34" charset="0"/>
                        </a:rPr>
                        <a:t>62233</a:t>
                      </a:r>
                    </a:p>
                  </a:txBody>
                  <a:tcPr marL="0" marR="0" marT="0" marB="0" anchor="b"/>
                </a:tc>
                <a:extLst>
                  <a:ext uri="{0D108BD9-81ED-4DB2-BD59-A6C34878D82A}">
                    <a16:rowId xmlns:a16="http://schemas.microsoft.com/office/drawing/2014/main" val="1014738397"/>
                  </a:ext>
                </a:extLst>
              </a:tr>
              <a:tr h="521493">
                <a:tc>
                  <a:txBody>
                    <a:bodyPr/>
                    <a:lstStyle/>
                    <a:p>
                      <a:pPr algn="ctr">
                        <a:lnSpc>
                          <a:spcPct val="115000"/>
                        </a:lnSpc>
                        <a:spcAft>
                          <a:spcPts val="800"/>
                        </a:spcAft>
                        <a:buNone/>
                      </a:pPr>
                      <a:r>
                        <a:rPr lang="es-PE" sz="1200" kern="100" dirty="0">
                          <a:effectLst/>
                          <a:latin typeface="Aptos" panose="020B0004020202020204" pitchFamily="34" charset="0"/>
                          <a:ea typeface="Aptos" panose="020B0004020202020204" pitchFamily="34" charset="0"/>
                          <a:cs typeface="Times New Roman" panose="02020603050405020304" pitchFamily="18" charset="0"/>
                        </a:rPr>
                        <a:t>5</a:t>
                      </a:r>
                    </a:p>
                  </a:txBody>
                  <a:tcPr marL="44450" marR="44450" marT="0" marB="0" anchor="ctr"/>
                </a:tc>
                <a:tc>
                  <a:txBody>
                    <a:bodyPr/>
                    <a:lstStyle/>
                    <a:p>
                      <a:pPr algn="l" fontAlgn="ctr">
                        <a:buNone/>
                      </a:pPr>
                      <a:r>
                        <a:rPr lang="es-PE" sz="1000" b="0" i="0" u="none" strike="noStrike">
                          <a:solidFill>
                            <a:srgbClr val="000000"/>
                          </a:solidFill>
                          <a:effectLst/>
                          <a:latin typeface="Calibri" panose="020F0502020204030204" pitchFamily="34" charset="0"/>
                        </a:rPr>
                        <a:t>TUMBES</a:t>
                      </a:r>
                    </a:p>
                  </a:txBody>
                  <a:tcPr marL="0" marR="0" marT="0" marB="0" anchor="ctr"/>
                </a:tc>
                <a:tc>
                  <a:txBody>
                    <a:bodyPr/>
                    <a:lstStyle/>
                    <a:p>
                      <a:pPr algn="l" fontAlgn="ctr">
                        <a:buNone/>
                      </a:pPr>
                      <a:r>
                        <a:rPr lang="es-PE" sz="1000" b="0" i="0" u="none" strike="noStrike">
                          <a:solidFill>
                            <a:srgbClr val="000000"/>
                          </a:solidFill>
                          <a:effectLst/>
                          <a:latin typeface="Calibri" panose="020F0502020204030204" pitchFamily="34" charset="0"/>
                        </a:rPr>
                        <a:t>DIRECCION REGIONAL DE SALUD TUMBES</a:t>
                      </a:r>
                    </a:p>
                  </a:txBody>
                  <a:tcPr marL="0" marR="0" marT="0" marB="0" anchor="ctr"/>
                </a:tc>
                <a:tc>
                  <a:txBody>
                    <a:bodyPr/>
                    <a:lstStyle/>
                    <a:p>
                      <a:pPr algn="l" fontAlgn="ctr">
                        <a:buNone/>
                      </a:pPr>
                      <a:r>
                        <a:rPr lang="es-PE" sz="1000" b="0" i="0" u="none" strike="noStrike">
                          <a:solidFill>
                            <a:srgbClr val="000000"/>
                          </a:solidFill>
                          <a:effectLst/>
                          <a:latin typeface="Calibri" panose="020F0502020204030204" pitchFamily="34" charset="0"/>
                        </a:rPr>
                        <a:t>TERMOCAGULADOR</a:t>
                      </a:r>
                    </a:p>
                  </a:txBody>
                  <a:tcPr marL="0" marR="0" marT="0" marB="0" anchor="ctr"/>
                </a:tc>
                <a:tc>
                  <a:txBody>
                    <a:bodyPr/>
                    <a:lstStyle/>
                    <a:p>
                      <a:pPr algn="ctr" fontAlgn="ctr">
                        <a:buNone/>
                      </a:pPr>
                      <a:r>
                        <a:rPr lang="es-PE" sz="1000" b="0" i="0" u="none" strike="noStrike">
                          <a:solidFill>
                            <a:srgbClr val="000000"/>
                          </a:solidFill>
                          <a:effectLst/>
                          <a:latin typeface="Calibri" panose="020F0502020204030204" pitchFamily="34" charset="0"/>
                        </a:rPr>
                        <a:t>MEDGYN</a:t>
                      </a:r>
                    </a:p>
                  </a:txBody>
                  <a:tcPr marL="0" marR="0" marT="0" marB="0" anchor="ctr"/>
                </a:tc>
                <a:tc>
                  <a:txBody>
                    <a:bodyPr/>
                    <a:lstStyle/>
                    <a:p>
                      <a:pPr algn="ctr" fontAlgn="ctr">
                        <a:buNone/>
                      </a:pPr>
                      <a:r>
                        <a:rPr lang="es-PE" sz="1000" b="0" i="0" u="none" strike="noStrike" dirty="0">
                          <a:solidFill>
                            <a:srgbClr val="000000"/>
                          </a:solidFill>
                          <a:effectLst/>
                          <a:latin typeface="Calibri" panose="020F0502020204030204" pitchFamily="34" charset="0"/>
                        </a:rPr>
                        <a:t>MTA-100</a:t>
                      </a:r>
                    </a:p>
                  </a:txBody>
                  <a:tcPr marL="0" marR="0" marT="0" marB="0" anchor="ctr"/>
                </a:tc>
                <a:tc>
                  <a:txBody>
                    <a:bodyPr/>
                    <a:lstStyle/>
                    <a:p>
                      <a:pPr algn="ctr" fontAlgn="ctr">
                        <a:buNone/>
                      </a:pPr>
                      <a:r>
                        <a:rPr lang="es-PE" sz="1000" b="0" i="0" u="none" strike="noStrike">
                          <a:solidFill>
                            <a:srgbClr val="000000"/>
                          </a:solidFill>
                          <a:effectLst/>
                          <a:latin typeface="Calibri" panose="020F0502020204030204" pitchFamily="34" charset="0"/>
                        </a:rPr>
                        <a:t>007MTA0248</a:t>
                      </a:r>
                    </a:p>
                  </a:txBody>
                  <a:tcPr marL="0" marR="0" marT="0" marB="0" anchor="ctr"/>
                </a:tc>
                <a:extLst>
                  <a:ext uri="{0D108BD9-81ED-4DB2-BD59-A6C34878D82A}">
                    <a16:rowId xmlns:a16="http://schemas.microsoft.com/office/drawing/2014/main" val="377425255"/>
                  </a:ext>
                </a:extLst>
              </a:tr>
              <a:tr h="521493">
                <a:tc>
                  <a:txBody>
                    <a:bodyPr/>
                    <a:lstStyle/>
                    <a:p>
                      <a:pPr algn="ctr">
                        <a:lnSpc>
                          <a:spcPct val="115000"/>
                        </a:lnSpc>
                        <a:spcAft>
                          <a:spcPts val="800"/>
                        </a:spcAft>
                        <a:buNone/>
                      </a:pPr>
                      <a:r>
                        <a:rPr lang="es-PE" sz="1200" kern="100" dirty="0">
                          <a:effectLst/>
                          <a:latin typeface="Aptos" panose="020B0004020202020204" pitchFamily="34" charset="0"/>
                          <a:ea typeface="Aptos" panose="020B0004020202020204" pitchFamily="34" charset="0"/>
                          <a:cs typeface="Times New Roman" panose="02020603050405020304" pitchFamily="18" charset="0"/>
                        </a:rPr>
                        <a:t>6</a:t>
                      </a:r>
                    </a:p>
                  </a:txBody>
                  <a:tcPr marL="44450" marR="44450" marT="0" marB="0" anchor="ctr"/>
                </a:tc>
                <a:tc>
                  <a:txBody>
                    <a:bodyPr/>
                    <a:lstStyle/>
                    <a:p>
                      <a:pPr algn="l" fontAlgn="ctr">
                        <a:buNone/>
                      </a:pPr>
                      <a:r>
                        <a:rPr lang="es-PE" sz="1000" b="0" i="0" u="none" strike="noStrike">
                          <a:solidFill>
                            <a:srgbClr val="000000"/>
                          </a:solidFill>
                          <a:effectLst/>
                          <a:latin typeface="Calibri" panose="020F0502020204030204" pitchFamily="34" charset="0"/>
                        </a:rPr>
                        <a:t>TUMBES</a:t>
                      </a:r>
                    </a:p>
                  </a:txBody>
                  <a:tcPr marL="0" marR="0" marT="0" marB="0" anchor="ctr"/>
                </a:tc>
                <a:tc>
                  <a:txBody>
                    <a:bodyPr/>
                    <a:lstStyle/>
                    <a:p>
                      <a:pPr algn="l" fontAlgn="ctr">
                        <a:buNone/>
                      </a:pPr>
                      <a:r>
                        <a:rPr lang="es-PE" sz="1000" b="0" i="0" u="none" strike="noStrike">
                          <a:solidFill>
                            <a:srgbClr val="000000"/>
                          </a:solidFill>
                          <a:effectLst/>
                          <a:latin typeface="Calibri" panose="020F0502020204030204" pitchFamily="34" charset="0"/>
                        </a:rPr>
                        <a:t>DIRECCION REGIONAL DE SALUD TUMBES</a:t>
                      </a:r>
                    </a:p>
                  </a:txBody>
                  <a:tcPr marL="0" marR="0" marT="0" marB="0" anchor="ctr"/>
                </a:tc>
                <a:tc>
                  <a:txBody>
                    <a:bodyPr/>
                    <a:lstStyle/>
                    <a:p>
                      <a:pPr algn="l" fontAlgn="ctr">
                        <a:buNone/>
                      </a:pPr>
                      <a:r>
                        <a:rPr lang="es-PE" sz="1000" b="0" i="0" u="none" strike="noStrike">
                          <a:solidFill>
                            <a:srgbClr val="000000"/>
                          </a:solidFill>
                          <a:effectLst/>
                          <a:latin typeface="Calibri" panose="020F0502020204030204" pitchFamily="34" charset="0"/>
                        </a:rPr>
                        <a:t>TERMOCAGULADOR</a:t>
                      </a:r>
                    </a:p>
                  </a:txBody>
                  <a:tcPr marL="0" marR="0" marT="0" marB="0" anchor="ctr"/>
                </a:tc>
                <a:tc>
                  <a:txBody>
                    <a:bodyPr/>
                    <a:lstStyle/>
                    <a:p>
                      <a:pPr algn="ctr" fontAlgn="ctr">
                        <a:buNone/>
                      </a:pPr>
                      <a:r>
                        <a:rPr lang="es-PE" sz="1000" b="0" i="0" u="none" strike="noStrike">
                          <a:solidFill>
                            <a:srgbClr val="000000"/>
                          </a:solidFill>
                          <a:effectLst/>
                          <a:latin typeface="Calibri" panose="020F0502020204030204" pitchFamily="34" charset="0"/>
                        </a:rPr>
                        <a:t>MEDGYN</a:t>
                      </a:r>
                    </a:p>
                  </a:txBody>
                  <a:tcPr marL="0" marR="0" marT="0" marB="0" anchor="ctr"/>
                </a:tc>
                <a:tc>
                  <a:txBody>
                    <a:bodyPr/>
                    <a:lstStyle/>
                    <a:p>
                      <a:pPr algn="ctr" fontAlgn="ctr">
                        <a:buNone/>
                      </a:pPr>
                      <a:r>
                        <a:rPr lang="es-PE" sz="1000" b="0" i="0" u="none" strike="noStrike" dirty="0">
                          <a:solidFill>
                            <a:srgbClr val="000000"/>
                          </a:solidFill>
                          <a:effectLst/>
                          <a:latin typeface="Calibri" panose="020F0502020204030204" pitchFamily="34" charset="0"/>
                        </a:rPr>
                        <a:t>MTA-100</a:t>
                      </a:r>
                    </a:p>
                  </a:txBody>
                  <a:tcPr marL="0" marR="0" marT="0" marB="0" anchor="ctr"/>
                </a:tc>
                <a:tc>
                  <a:txBody>
                    <a:bodyPr/>
                    <a:lstStyle/>
                    <a:p>
                      <a:pPr algn="ctr" fontAlgn="ctr">
                        <a:buNone/>
                      </a:pPr>
                      <a:r>
                        <a:rPr lang="es-PE" sz="1000" b="0" i="0" u="none" strike="noStrike" dirty="0">
                          <a:solidFill>
                            <a:srgbClr val="000000"/>
                          </a:solidFill>
                          <a:effectLst/>
                          <a:latin typeface="Calibri" panose="020F0502020204030204" pitchFamily="34" charset="0"/>
                        </a:rPr>
                        <a:t>007MTA0216</a:t>
                      </a:r>
                    </a:p>
                  </a:txBody>
                  <a:tcPr marL="0" marR="0" marT="0" marB="0" anchor="ctr"/>
                </a:tc>
                <a:extLst>
                  <a:ext uri="{0D108BD9-81ED-4DB2-BD59-A6C34878D82A}">
                    <a16:rowId xmlns:a16="http://schemas.microsoft.com/office/drawing/2014/main" val="2985717166"/>
                  </a:ext>
                </a:extLst>
              </a:tr>
            </a:tbl>
          </a:graphicData>
        </a:graphic>
      </p:graphicFrame>
    </p:spTree>
    <p:extLst>
      <p:ext uri="{BB962C8B-B14F-4D97-AF65-F5344CB8AC3E}">
        <p14:creationId xmlns:p14="http://schemas.microsoft.com/office/powerpoint/2010/main" val="36764806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24;p47">
            <a:extLst>
              <a:ext uri="{FF2B5EF4-FFF2-40B4-BE49-F238E27FC236}">
                <a16:creationId xmlns:a16="http://schemas.microsoft.com/office/drawing/2014/main" id="{0DA6E6E3-35BE-D59C-59E6-14DC40955C8C}"/>
              </a:ext>
            </a:extLst>
          </p:cNvPr>
          <p:cNvPicPr preferRelativeResize="0"/>
          <p:nvPr/>
        </p:nvPicPr>
        <p:blipFill rotWithShape="1">
          <a:blip r:embed="rId2">
            <a:alphaModFix/>
          </a:blip>
          <a:srcRect/>
          <a:stretch/>
        </p:blipFill>
        <p:spPr>
          <a:xfrm>
            <a:off x="254703" y="204622"/>
            <a:ext cx="2131289" cy="447453"/>
          </a:xfrm>
          <a:prstGeom prst="rect">
            <a:avLst/>
          </a:prstGeom>
          <a:noFill/>
          <a:ln>
            <a:noFill/>
          </a:ln>
        </p:spPr>
      </p:pic>
      <p:sp>
        <p:nvSpPr>
          <p:cNvPr id="5" name="Google Shape;123;p47">
            <a:extLst>
              <a:ext uri="{FF2B5EF4-FFF2-40B4-BE49-F238E27FC236}">
                <a16:creationId xmlns:a16="http://schemas.microsoft.com/office/drawing/2014/main" id="{00FF9655-4AFF-8F7A-FD73-11382D9584D0}"/>
              </a:ext>
            </a:extLst>
          </p:cNvPr>
          <p:cNvSpPr txBox="1"/>
          <p:nvPr/>
        </p:nvSpPr>
        <p:spPr>
          <a:xfrm>
            <a:off x="177800" y="5970252"/>
            <a:ext cx="2131289" cy="307736"/>
          </a:xfrm>
          <a:prstGeom prst="rect">
            <a:avLst/>
          </a:prstGeom>
          <a:noFill/>
          <a:ln>
            <a:noFill/>
          </a:ln>
        </p:spPr>
        <p:txBody>
          <a:bodyPr spcFirstLastPara="1" wrap="square" lIns="91425" tIns="45700" rIns="91425" bIns="45700" anchor="t" anchorCtr="0">
            <a:spAutoFit/>
          </a:bodyPr>
          <a:lstStyle/>
          <a:p>
            <a:pPr lvl="0" algn="ctr">
              <a:buSzPts val="2000"/>
            </a:pPr>
            <a:r>
              <a:rPr lang="en-US" b="1" dirty="0">
                <a:solidFill>
                  <a:schemeClr val="tx1"/>
                </a:solidFill>
                <a:latin typeface="Calibri"/>
                <a:ea typeface="Calibri"/>
                <a:cs typeface="Calibri"/>
                <a:sym typeface="Calibri"/>
              </a:rPr>
              <a:t>FUENTE : </a:t>
            </a:r>
            <a:r>
              <a:rPr lang="en-US" dirty="0">
                <a:solidFill>
                  <a:schemeClr val="tx1"/>
                </a:solidFill>
                <a:latin typeface="Calibri"/>
                <a:ea typeface="Calibri"/>
                <a:cs typeface="Calibri"/>
                <a:sym typeface="Calibri"/>
              </a:rPr>
              <a:t>RENIPRESS</a:t>
            </a:r>
          </a:p>
        </p:txBody>
      </p:sp>
      <p:sp>
        <p:nvSpPr>
          <p:cNvPr id="13" name="Google Shape;123;p47">
            <a:extLst>
              <a:ext uri="{FF2B5EF4-FFF2-40B4-BE49-F238E27FC236}">
                <a16:creationId xmlns:a16="http://schemas.microsoft.com/office/drawing/2014/main" id="{9A2AE1D6-389C-B799-F09C-141A90FD12C4}"/>
              </a:ext>
            </a:extLst>
          </p:cNvPr>
          <p:cNvSpPr txBox="1"/>
          <p:nvPr/>
        </p:nvSpPr>
        <p:spPr>
          <a:xfrm>
            <a:off x="1009396" y="791475"/>
            <a:ext cx="9152468" cy="307736"/>
          </a:xfrm>
          <a:prstGeom prst="rect">
            <a:avLst/>
          </a:prstGeom>
          <a:noFill/>
          <a:ln>
            <a:noFill/>
          </a:ln>
        </p:spPr>
        <p:txBody>
          <a:bodyPr spcFirstLastPara="1" wrap="square" lIns="91425" tIns="45700" rIns="91425" bIns="45700" anchor="t" anchorCtr="0">
            <a:spAutoFit/>
          </a:bodyPr>
          <a:lstStyle/>
          <a:p>
            <a:pPr lvl="0" algn="ctr">
              <a:buSzPts val="2000"/>
            </a:pPr>
            <a:r>
              <a:rPr lang="en-US" b="1" dirty="0">
                <a:solidFill>
                  <a:schemeClr val="tx1"/>
                </a:solidFill>
                <a:latin typeface="Calibri"/>
                <a:ea typeface="Calibri"/>
                <a:cs typeface="Calibri"/>
                <a:sym typeface="Calibri"/>
              </a:rPr>
              <a:t>ESTABLECIMIENTOS DE SALUD DEL GOBIERNO REGIONAL DE TUMBES – JUNIO - 2026</a:t>
            </a:r>
            <a:endParaRPr lang="en-US" dirty="0">
              <a:solidFill>
                <a:schemeClr val="tx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88C78E65-ECCE-BDF4-75A1-7853B8BDCBA6}"/>
              </a:ext>
            </a:extLst>
          </p:cNvPr>
          <p:cNvPicPr>
            <a:picLocks noChangeAspect="1"/>
          </p:cNvPicPr>
          <p:nvPr/>
        </p:nvPicPr>
        <p:blipFill>
          <a:blip r:embed="rId3"/>
          <a:srcRect t="4854"/>
          <a:stretch>
            <a:fillRect/>
          </a:stretch>
        </p:blipFill>
        <p:spPr>
          <a:xfrm>
            <a:off x="2916936" y="1329864"/>
            <a:ext cx="6809229" cy="4352070"/>
          </a:xfrm>
          <a:prstGeom prst="rect">
            <a:avLst/>
          </a:prstGeom>
        </p:spPr>
      </p:pic>
    </p:spTree>
    <p:extLst>
      <p:ext uri="{BB962C8B-B14F-4D97-AF65-F5344CB8AC3E}">
        <p14:creationId xmlns:p14="http://schemas.microsoft.com/office/powerpoint/2010/main" val="33389652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92CFE0-22C2-1C1C-9774-69D5757A26B5}"/>
              </a:ext>
            </a:extLst>
          </p:cNvPr>
          <p:cNvSpPr>
            <a:spLocks noGrp="1"/>
          </p:cNvSpPr>
          <p:nvPr>
            <p:ph type="title"/>
          </p:nvPr>
        </p:nvSpPr>
        <p:spPr>
          <a:xfrm>
            <a:off x="838200" y="365125"/>
            <a:ext cx="10515600" cy="663575"/>
          </a:xfrm>
        </p:spPr>
        <p:txBody>
          <a:bodyPr>
            <a:normAutofit fontScale="90000"/>
          </a:bodyPr>
          <a:lstStyle/>
          <a:p>
            <a:pPr algn="ctr"/>
            <a:r>
              <a:rPr lang="es-PE" sz="3100" b="1" dirty="0"/>
              <a:t>DEFICIENCIAS ESTRUCTURALES EN HOSPITAL JAMO II - TUMBES</a:t>
            </a:r>
            <a:endParaRPr lang="es-PE" dirty="0"/>
          </a:p>
        </p:txBody>
      </p:sp>
      <p:sp>
        <p:nvSpPr>
          <p:cNvPr id="3" name="Marcador de texto 2">
            <a:extLst>
              <a:ext uri="{FF2B5EF4-FFF2-40B4-BE49-F238E27FC236}">
                <a16:creationId xmlns:a16="http://schemas.microsoft.com/office/drawing/2014/main" id="{94300620-1D55-4FAA-1306-DAE4B387491E}"/>
              </a:ext>
            </a:extLst>
          </p:cNvPr>
          <p:cNvSpPr>
            <a:spLocks noGrp="1"/>
          </p:cNvSpPr>
          <p:nvPr>
            <p:ph type="body" idx="1"/>
          </p:nvPr>
        </p:nvSpPr>
        <p:spPr>
          <a:xfrm>
            <a:off x="838200" y="1120775"/>
            <a:ext cx="10515600" cy="4351338"/>
          </a:xfrm>
        </p:spPr>
        <p:txBody>
          <a:bodyPr>
            <a:normAutofit fontScale="55000" lnSpcReduction="20000"/>
          </a:bodyPr>
          <a:lstStyle/>
          <a:p>
            <a:pPr lvl="0"/>
            <a:r>
              <a:rPr lang="es-PE" dirty="0"/>
              <a:t>En septiembre de 2010, se suscribió el Contrato de Obra del Hosp. JAMO II de TUMBES entre el GORE y el Consorcio Hospitalario Tumbes, por S/ 101'292,038, por un plazo de ejecución de 450 días </a:t>
            </a:r>
          </a:p>
          <a:p>
            <a:pPr lvl="0"/>
            <a:r>
              <a:rPr lang="es-PE" dirty="0"/>
              <a:t>La obra fue </a:t>
            </a:r>
            <a:r>
              <a:rPr lang="es-PE" dirty="0" err="1"/>
              <a:t>recepcionada</a:t>
            </a:r>
            <a:r>
              <a:rPr lang="es-PE" dirty="0"/>
              <a:t> por el GORE en abril de 2013</a:t>
            </a:r>
          </a:p>
          <a:p>
            <a:pPr lvl="0"/>
            <a:r>
              <a:rPr lang="es-PE" dirty="0"/>
              <a:t>La operación y el funcionamiento fue interrumpida por fallas estructurales en algunos bloques de la infraestructura hospitalaria, decisiones que determinaron las condiciones actuales de deterioro progresivo y el estado de abandono por la evacuación de todos los servicios.</a:t>
            </a:r>
          </a:p>
          <a:p>
            <a:pPr lvl="0"/>
            <a:r>
              <a:rPr lang="es-PE" dirty="0"/>
              <a:t>Se evidencian deficiencias y omisiones en el expediente técnico al verificarse el incumplimiento de las recomendaciones del estudio de mecánica de suelos en el diseño estructural y de arquitectura.</a:t>
            </a:r>
          </a:p>
          <a:p>
            <a:pPr lvl="0"/>
            <a:r>
              <a:rPr lang="es-PE" dirty="0"/>
              <a:t>Deficiente diseño del sistema de drenaje de las aguas pluviales con canaletas y techos sin pendiente para evacuar las aguas.</a:t>
            </a:r>
          </a:p>
          <a:p>
            <a:pPr lvl="0"/>
            <a:r>
              <a:rPr lang="es-PE" dirty="0"/>
              <a:t>El Hospital tiene fallas estructurales en las construcciones adyacentes al edifico principal, evidenciándose diversas fisuras y grietas, las cuales se generaron por el deficiente comportamiento del suelo (suelo de mala calidad) y la acción del agua, produciendo asentamientos de las estructuras y la falla del sistema de desagüe.</a:t>
            </a:r>
          </a:p>
          <a:p>
            <a:pPr lvl="0"/>
            <a:r>
              <a:rPr lang="es-PE" dirty="0"/>
              <a:t>El estado actual, luego de haberse declarado la evacuación del todo el personal y puesto en un estado de inoperatividad, se encuentra en estado de abandono.</a:t>
            </a:r>
          </a:p>
          <a:p>
            <a:pPr lvl="0"/>
            <a:r>
              <a:rPr lang="es-PE" dirty="0"/>
              <a:t>Se ha tenido la participación de la Contraloría General de la República y la responsabilidad contractual en la gestión del Gobierno Regional de Tumbes.</a:t>
            </a:r>
          </a:p>
          <a:p>
            <a:r>
              <a:rPr lang="es-PE" dirty="0"/>
              <a:t>PRONIS fue última instancia del MINSA en hacer una evaluación, sin avances aún en la solución</a:t>
            </a:r>
          </a:p>
        </p:txBody>
      </p:sp>
    </p:spTree>
    <p:extLst>
      <p:ext uri="{BB962C8B-B14F-4D97-AF65-F5344CB8AC3E}">
        <p14:creationId xmlns:p14="http://schemas.microsoft.com/office/powerpoint/2010/main" val="259645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5" name="Imagen 4" descr="Interfaz de usuario gráfica&#10;&#10;El contenido generado por IA puede ser incorrecto.">
            <a:extLst>
              <a:ext uri="{FF2B5EF4-FFF2-40B4-BE49-F238E27FC236}">
                <a16:creationId xmlns:a16="http://schemas.microsoft.com/office/drawing/2014/main" id="{7B3EC5C0-03C6-79A6-5945-A20F39003978}"/>
              </a:ext>
            </a:extLst>
          </p:cNvPr>
          <p:cNvPicPr>
            <a:picLocks noChangeAspect="1"/>
          </p:cNvPicPr>
          <p:nvPr/>
        </p:nvPicPr>
        <p:blipFill>
          <a:blip r:embed="rId3"/>
          <a:stretch>
            <a:fillRect/>
          </a:stretch>
        </p:blipFill>
        <p:spPr>
          <a:xfrm>
            <a:off x="0" y="0"/>
            <a:ext cx="12192000" cy="6858000"/>
          </a:xfrm>
          <a:prstGeom prst="rect">
            <a:avLst/>
          </a:prstGeom>
        </p:spPr>
      </p:pic>
      <p:sp>
        <p:nvSpPr>
          <p:cNvPr id="2" name="Google Shape;134;p19">
            <a:extLst>
              <a:ext uri="{FF2B5EF4-FFF2-40B4-BE49-F238E27FC236}">
                <a16:creationId xmlns:a16="http://schemas.microsoft.com/office/drawing/2014/main" id="{54F0AACE-3CB3-A27B-4F05-162D16F561D4}"/>
              </a:ext>
            </a:extLst>
          </p:cNvPr>
          <p:cNvSpPr txBox="1"/>
          <p:nvPr/>
        </p:nvSpPr>
        <p:spPr>
          <a:xfrm>
            <a:off x="1745537" y="2839105"/>
            <a:ext cx="4798109"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200"/>
              <a:buFont typeface="Arial"/>
              <a:buNone/>
            </a:pPr>
            <a:r>
              <a:rPr lang="en-US" sz="7200" b="1" i="0" u="none" strike="noStrike" cap="none" dirty="0">
                <a:solidFill>
                  <a:schemeClr val="lt1"/>
                </a:solidFill>
                <a:latin typeface="Montserrat"/>
                <a:ea typeface="Montserrat"/>
                <a:cs typeface="Montserrat"/>
                <a:sym typeface="Montserrat"/>
              </a:rPr>
              <a:t>GRAC</a:t>
            </a:r>
            <a:r>
              <a:rPr lang="en-US" sz="7200" b="1" dirty="0">
                <a:solidFill>
                  <a:schemeClr val="lt1"/>
                </a:solidFill>
                <a:latin typeface="Montserrat"/>
                <a:ea typeface="Montserrat"/>
                <a:cs typeface="Montserrat"/>
                <a:sym typeface="Montserrat"/>
              </a:rPr>
              <a:t>I</a:t>
            </a:r>
            <a:r>
              <a:rPr lang="en-US" sz="7200" b="1" i="0" u="none" strike="noStrike" cap="none" dirty="0">
                <a:solidFill>
                  <a:schemeClr val="lt1"/>
                </a:solidFill>
                <a:latin typeface="Montserrat"/>
                <a:ea typeface="Montserrat"/>
                <a:cs typeface="Montserrat"/>
                <a:sym typeface="Montserrat"/>
              </a:rPr>
              <a:t>AS.</a:t>
            </a:r>
            <a:endParaRPr sz="7200" b="0" i="0" u="none" strike="noStrike" cap="none" dirty="0">
              <a:solidFill>
                <a:schemeClr val="lt1"/>
              </a:solidFill>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1">
          <a:extLst>
            <a:ext uri="{FF2B5EF4-FFF2-40B4-BE49-F238E27FC236}">
              <a16:creationId xmlns:a16="http://schemas.microsoft.com/office/drawing/2014/main" id="{21698B6C-7F78-AE06-EFD3-A65FB852F6E7}"/>
            </a:ext>
          </a:extLst>
        </p:cNvPr>
        <p:cNvGrpSpPr/>
        <p:nvPr/>
      </p:nvGrpSpPr>
      <p:grpSpPr>
        <a:xfrm>
          <a:off x="0" y="0"/>
          <a:ext cx="0" cy="0"/>
          <a:chOff x="0" y="0"/>
          <a:chExt cx="0" cy="0"/>
        </a:xfrm>
      </p:grpSpPr>
      <p:sp>
        <p:nvSpPr>
          <p:cNvPr id="122" name="Google Shape;122;p47">
            <a:extLst>
              <a:ext uri="{FF2B5EF4-FFF2-40B4-BE49-F238E27FC236}">
                <a16:creationId xmlns:a16="http://schemas.microsoft.com/office/drawing/2014/main" id="{EAE6C3AA-9D9F-09B9-5924-B6797FF70C26}"/>
              </a:ext>
            </a:extLst>
          </p:cNvPr>
          <p:cNvSpPr/>
          <p:nvPr/>
        </p:nvSpPr>
        <p:spPr>
          <a:xfrm>
            <a:off x="0" y="1084812"/>
            <a:ext cx="2250526" cy="468837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4" name="Google Shape;124;p47">
            <a:extLst>
              <a:ext uri="{FF2B5EF4-FFF2-40B4-BE49-F238E27FC236}">
                <a16:creationId xmlns:a16="http://schemas.microsoft.com/office/drawing/2014/main" id="{30A3F81F-FDAD-B44D-C9E3-08959307E1B7}"/>
              </a:ext>
            </a:extLst>
          </p:cNvPr>
          <p:cNvPicPr preferRelativeResize="0"/>
          <p:nvPr/>
        </p:nvPicPr>
        <p:blipFill rotWithShape="1">
          <a:blip r:embed="rId3">
            <a:alphaModFix/>
          </a:blip>
          <a:srcRect/>
          <a:stretch/>
        </p:blipFill>
        <p:spPr>
          <a:xfrm>
            <a:off x="119237" y="228822"/>
            <a:ext cx="2131289" cy="447453"/>
          </a:xfrm>
          <a:prstGeom prst="rect">
            <a:avLst/>
          </a:prstGeom>
          <a:noFill/>
          <a:ln>
            <a:noFill/>
          </a:ln>
        </p:spPr>
      </p:pic>
      <p:sp>
        <p:nvSpPr>
          <p:cNvPr id="3" name="Google Shape;123;p47">
            <a:extLst>
              <a:ext uri="{FF2B5EF4-FFF2-40B4-BE49-F238E27FC236}">
                <a16:creationId xmlns:a16="http://schemas.microsoft.com/office/drawing/2014/main" id="{D5480F43-E152-5332-68CD-85373530C35D}"/>
              </a:ext>
            </a:extLst>
          </p:cNvPr>
          <p:cNvSpPr txBox="1"/>
          <p:nvPr/>
        </p:nvSpPr>
        <p:spPr>
          <a:xfrm>
            <a:off x="0" y="2893325"/>
            <a:ext cx="2250526" cy="92328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dirty="0">
                <a:solidFill>
                  <a:schemeClr val="bg1"/>
                </a:solidFill>
                <a:latin typeface="Calibri"/>
                <a:ea typeface="Calibri"/>
                <a:cs typeface="Calibri"/>
                <a:sym typeface="Calibri"/>
              </a:rPr>
              <a:t>ACTUALIZACIÓN</a:t>
            </a:r>
          </a:p>
          <a:p>
            <a:pPr marL="0" marR="0" lvl="0" indent="0" algn="ctr" rtl="0">
              <a:lnSpc>
                <a:spcPct val="100000"/>
              </a:lnSpc>
              <a:spcBef>
                <a:spcPts val="0"/>
              </a:spcBef>
              <a:spcAft>
                <a:spcPts val="0"/>
              </a:spcAft>
              <a:buClr>
                <a:srgbClr val="000000"/>
              </a:buClr>
              <a:buSzPts val="2000"/>
              <a:buFont typeface="Arial"/>
              <a:buNone/>
            </a:pPr>
            <a:r>
              <a:rPr lang="en-US" sz="1800" b="1" dirty="0">
                <a:solidFill>
                  <a:schemeClr val="bg1"/>
                </a:solidFill>
                <a:latin typeface="Calibri"/>
                <a:ea typeface="Calibri"/>
                <a:cs typeface="Calibri"/>
                <a:sym typeface="Calibri"/>
              </a:rPr>
              <a:t>PMMES 2025-2027</a:t>
            </a:r>
          </a:p>
          <a:p>
            <a:pPr marL="0" marR="0" lvl="0" indent="0" algn="ctr" rtl="0">
              <a:lnSpc>
                <a:spcPct val="100000"/>
              </a:lnSpc>
              <a:spcBef>
                <a:spcPts val="0"/>
              </a:spcBef>
              <a:spcAft>
                <a:spcPts val="0"/>
              </a:spcAft>
              <a:buClr>
                <a:srgbClr val="000000"/>
              </a:buClr>
              <a:buSzPts val="2000"/>
              <a:buFont typeface="Arial"/>
              <a:buNone/>
            </a:pPr>
            <a:r>
              <a:rPr lang="en-US" sz="1800" b="1" i="0" u="none" strike="noStrike" cap="none" dirty="0">
                <a:solidFill>
                  <a:schemeClr val="bg1"/>
                </a:solidFill>
                <a:latin typeface="Calibri"/>
                <a:ea typeface="Calibri"/>
                <a:cs typeface="Calibri"/>
                <a:sym typeface="Calibri"/>
              </a:rPr>
              <a:t>HOSPITAL JAMO</a:t>
            </a:r>
            <a:endParaRPr sz="1800" b="0" i="0" u="none" strike="noStrike" cap="none" dirty="0">
              <a:solidFill>
                <a:schemeClr val="bg1"/>
              </a:solidFill>
              <a:latin typeface="Calibri"/>
              <a:ea typeface="Calibri"/>
              <a:cs typeface="Calibri"/>
              <a:sym typeface="Calibri"/>
            </a:endParaRPr>
          </a:p>
        </p:txBody>
      </p:sp>
      <p:sp>
        <p:nvSpPr>
          <p:cNvPr id="5" name="Google Shape;123;p47">
            <a:extLst>
              <a:ext uri="{FF2B5EF4-FFF2-40B4-BE49-F238E27FC236}">
                <a16:creationId xmlns:a16="http://schemas.microsoft.com/office/drawing/2014/main" id="{28B354F1-54CF-9383-61FC-81B856722FE9}"/>
              </a:ext>
            </a:extLst>
          </p:cNvPr>
          <p:cNvSpPr txBox="1"/>
          <p:nvPr/>
        </p:nvSpPr>
        <p:spPr>
          <a:xfrm>
            <a:off x="2697233" y="1153138"/>
            <a:ext cx="9202348" cy="877123"/>
          </a:xfrm>
          <a:prstGeom prst="rect">
            <a:avLst/>
          </a:prstGeom>
          <a:noFill/>
          <a:ln>
            <a:noFill/>
          </a:ln>
        </p:spPr>
        <p:txBody>
          <a:bodyPr spcFirstLastPara="1" wrap="square" lIns="91425" tIns="45700" rIns="91425" bIns="45700" anchor="t" anchorCtr="0">
            <a:spAutoFit/>
          </a:bodyPr>
          <a:lstStyle/>
          <a:p>
            <a:pPr lvl="0" algn="ctr">
              <a:lnSpc>
                <a:spcPct val="85000"/>
              </a:lnSpc>
              <a:buSzPts val="2000"/>
            </a:pPr>
            <a:r>
              <a:rPr lang="en-US" sz="2000" b="1" dirty="0">
                <a:solidFill>
                  <a:schemeClr val="tx1"/>
                </a:solidFill>
                <a:latin typeface="Calibri"/>
                <a:ea typeface="Calibri"/>
                <a:cs typeface="Calibri"/>
                <a:sym typeface="Calibri"/>
              </a:rPr>
              <a:t>OPINIÓN TÉCNICA </a:t>
            </a:r>
          </a:p>
          <a:p>
            <a:pPr lvl="0" algn="ctr">
              <a:lnSpc>
                <a:spcPct val="85000"/>
              </a:lnSpc>
              <a:buSzPts val="2000"/>
            </a:pPr>
            <a:r>
              <a:rPr lang="en-US" sz="2000" b="1" dirty="0">
                <a:solidFill>
                  <a:schemeClr val="tx1"/>
                </a:solidFill>
                <a:latin typeface="Calibri"/>
                <a:ea typeface="Calibri"/>
                <a:cs typeface="Calibri"/>
                <a:sym typeface="Calibri"/>
              </a:rPr>
              <a:t>PLAN MULTIANUAL DE MANTENIMIENTO DE LA INFRAESTRUCTURA Y EL EQUIPAMIENTO 2025-2027</a:t>
            </a:r>
          </a:p>
        </p:txBody>
      </p:sp>
      <p:sp>
        <p:nvSpPr>
          <p:cNvPr id="10" name="CuadroTexto 9">
            <a:extLst>
              <a:ext uri="{FF2B5EF4-FFF2-40B4-BE49-F238E27FC236}">
                <a16:creationId xmlns:a16="http://schemas.microsoft.com/office/drawing/2014/main" id="{FB9885DF-7CE8-B690-5FEC-D7AB62B6EA2A}"/>
              </a:ext>
            </a:extLst>
          </p:cNvPr>
          <p:cNvSpPr txBox="1"/>
          <p:nvPr/>
        </p:nvSpPr>
        <p:spPr>
          <a:xfrm>
            <a:off x="2354456" y="2193048"/>
            <a:ext cx="9595365" cy="830997"/>
          </a:xfrm>
          <a:prstGeom prst="rect">
            <a:avLst/>
          </a:prstGeom>
          <a:noFill/>
        </p:spPr>
        <p:txBody>
          <a:bodyPr wrap="square">
            <a:spAutoFit/>
          </a:bodyPr>
          <a:lstStyle/>
          <a:p>
            <a:pPr algn="just"/>
            <a:r>
              <a:rPr lang="es-MX" sz="1200" dirty="0">
                <a:solidFill>
                  <a:schemeClr val="tx1"/>
                </a:solidFill>
                <a:latin typeface="+mj-lt"/>
              </a:rPr>
              <a:t>La DIEM/DGOS ha emitido Opinión Técnica Favorable a </a:t>
            </a:r>
            <a:r>
              <a:rPr lang="es-PE" sz="1200" b="1" dirty="0">
                <a:solidFill>
                  <a:schemeClr val="tx1"/>
                </a:solidFill>
                <a:latin typeface="+mj-lt"/>
              </a:rPr>
              <a:t>87</a:t>
            </a:r>
            <a:r>
              <a:rPr lang="es-MX" sz="1200" dirty="0">
                <a:solidFill>
                  <a:schemeClr val="tx1"/>
                </a:solidFill>
                <a:latin typeface="+mj-lt"/>
              </a:rPr>
              <a:t> </a:t>
            </a:r>
            <a:r>
              <a:rPr lang="es-MX" sz="1200" b="1" dirty="0">
                <a:solidFill>
                  <a:schemeClr val="tx1"/>
                </a:solidFill>
                <a:latin typeface="+mj-lt"/>
              </a:rPr>
              <a:t>actividades de mantenimiento de la equipamiento </a:t>
            </a:r>
            <a:r>
              <a:rPr lang="es-MX" sz="1200" dirty="0">
                <a:solidFill>
                  <a:schemeClr val="tx1"/>
                </a:solidFill>
                <a:latin typeface="+mj-lt"/>
              </a:rPr>
              <a:t>hasta por el monto de              </a:t>
            </a:r>
            <a:r>
              <a:rPr lang="es-MX" sz="1200" b="1" dirty="0">
                <a:solidFill>
                  <a:schemeClr val="tx1"/>
                </a:solidFill>
                <a:latin typeface="+mj-lt"/>
              </a:rPr>
              <a:t>S/ </a:t>
            </a:r>
            <a:r>
              <a:rPr lang="es-ES" sz="1200" b="1" dirty="0">
                <a:latin typeface="Arial" panose="020B0604020202020204" pitchFamily="34" charset="0"/>
                <a:ea typeface="Times New Roman" panose="02020603050405020304" pitchFamily="18" charset="0"/>
              </a:rPr>
              <a:t>551,291</a:t>
            </a:r>
            <a:r>
              <a:rPr lang="es-MX" sz="1200" b="1" dirty="0">
                <a:solidFill>
                  <a:schemeClr val="tx1"/>
                </a:solidFill>
                <a:latin typeface="+mj-lt"/>
              </a:rPr>
              <a:t> y 9 actividades de mantenimiento de la infraestructura hasta por el monto de S/ 609,937  </a:t>
            </a:r>
            <a:r>
              <a:rPr lang="es-MX" sz="1200" dirty="0">
                <a:solidFill>
                  <a:schemeClr val="tx1"/>
                </a:solidFill>
                <a:latin typeface="+mj-lt"/>
              </a:rPr>
              <a:t>correspondientes al </a:t>
            </a:r>
            <a:r>
              <a:rPr lang="pt-BR" sz="1200" dirty="0">
                <a:solidFill>
                  <a:schemeClr val="tx1"/>
                </a:solidFill>
                <a:latin typeface="+mj-lt"/>
              </a:rPr>
              <a:t>Hospital Regional José Alfredo Mendoza </a:t>
            </a:r>
            <a:r>
              <a:rPr lang="pt-BR" sz="1200" dirty="0" err="1">
                <a:solidFill>
                  <a:schemeClr val="tx1"/>
                </a:solidFill>
                <a:latin typeface="+mj-lt"/>
              </a:rPr>
              <a:t>Olavarria</a:t>
            </a:r>
            <a:r>
              <a:rPr lang="pt-BR" sz="1200" dirty="0">
                <a:solidFill>
                  <a:schemeClr val="tx1"/>
                </a:solidFill>
                <a:latin typeface="+mj-lt"/>
              </a:rPr>
              <a:t>-JAMO II-2 Tumbes </a:t>
            </a:r>
            <a:r>
              <a:rPr lang="es-MX" sz="1200" dirty="0">
                <a:solidFill>
                  <a:schemeClr val="tx1"/>
                </a:solidFill>
                <a:latin typeface="+mj-lt"/>
              </a:rPr>
              <a:t>en el marco de la Actualización del Plan Multianual de Mantenimiento de la Infraestructura y el Equipamiento en los Establecimientos de Salud (PMMES) 2025-2027 de la región Tumbes.</a:t>
            </a:r>
            <a:endParaRPr lang="es-PE" sz="1200" dirty="0">
              <a:solidFill>
                <a:schemeClr val="tx1"/>
              </a:solidFill>
              <a:latin typeface="+mj-lt"/>
            </a:endParaRPr>
          </a:p>
        </p:txBody>
      </p:sp>
      <p:graphicFrame>
        <p:nvGraphicFramePr>
          <p:cNvPr id="8" name="Tabla 7">
            <a:extLst>
              <a:ext uri="{FF2B5EF4-FFF2-40B4-BE49-F238E27FC236}">
                <a16:creationId xmlns:a16="http://schemas.microsoft.com/office/drawing/2014/main" id="{0E82D622-1A79-9195-2FE7-12BAD1BB8177}"/>
              </a:ext>
            </a:extLst>
          </p:cNvPr>
          <p:cNvGraphicFramePr>
            <a:graphicFrameLocks noGrp="1"/>
          </p:cNvGraphicFramePr>
          <p:nvPr/>
        </p:nvGraphicFramePr>
        <p:xfrm>
          <a:off x="2439298" y="3073347"/>
          <a:ext cx="4742551" cy="2438985"/>
        </p:xfrm>
        <a:graphic>
          <a:graphicData uri="http://schemas.openxmlformats.org/drawingml/2006/table">
            <a:tbl>
              <a:tblPr>
                <a:tableStyleId>{C5EFD14A-5664-4B7B-A186-89551528A85D}</a:tableStyleId>
              </a:tblPr>
              <a:tblGrid>
                <a:gridCol w="3167669">
                  <a:extLst>
                    <a:ext uri="{9D8B030D-6E8A-4147-A177-3AD203B41FA5}">
                      <a16:colId xmlns:a16="http://schemas.microsoft.com/office/drawing/2014/main" val="4040189824"/>
                    </a:ext>
                  </a:extLst>
                </a:gridCol>
                <a:gridCol w="595021">
                  <a:extLst>
                    <a:ext uri="{9D8B030D-6E8A-4147-A177-3AD203B41FA5}">
                      <a16:colId xmlns:a16="http://schemas.microsoft.com/office/drawing/2014/main" val="2109865822"/>
                    </a:ext>
                  </a:extLst>
                </a:gridCol>
                <a:gridCol w="979861">
                  <a:extLst>
                    <a:ext uri="{9D8B030D-6E8A-4147-A177-3AD203B41FA5}">
                      <a16:colId xmlns:a16="http://schemas.microsoft.com/office/drawing/2014/main" val="71184734"/>
                    </a:ext>
                  </a:extLst>
                </a:gridCol>
              </a:tblGrid>
              <a:tr h="404583">
                <a:tc gridSpan="3">
                  <a:txBody>
                    <a:bodyPr/>
                    <a:lstStyle/>
                    <a:p>
                      <a:pPr algn="ctr" fontAlgn="b">
                        <a:buNone/>
                      </a:pPr>
                      <a:r>
                        <a:rPr lang="es-MX" sz="1000" b="1" i="0" u="none" strike="noStrike" dirty="0">
                          <a:solidFill>
                            <a:schemeClr val="bg1"/>
                          </a:solidFill>
                          <a:effectLst/>
                          <a:latin typeface="Arial Narrow" panose="020B0606020202030204" pitchFamily="34" charset="0"/>
                        </a:rPr>
                        <a:t>FORMATO 7.1. EQUIPAMIENTO</a:t>
                      </a:r>
                      <a:endParaRPr lang="es-PE" sz="1000" b="1" i="0" u="none" strike="noStrike" dirty="0">
                        <a:solidFill>
                          <a:schemeClr val="bg1"/>
                        </a:solidFill>
                        <a:effectLst/>
                        <a:latin typeface="Arial Narrow" panose="020B0606020202030204" pitchFamily="34" charset="0"/>
                      </a:endParaRPr>
                    </a:p>
                  </a:txBody>
                  <a:tcPr marL="85725" marR="9525" marT="9525" marB="0" anchor="ctr">
                    <a:lnB w="12700" cap="flat" cmpd="sng" algn="ctr">
                      <a:solidFill>
                        <a:schemeClr val="bg1">
                          <a:lumMod val="85000"/>
                        </a:schemeClr>
                      </a:solidFill>
                      <a:prstDash val="solid"/>
                      <a:round/>
                      <a:headEnd type="none" w="med" len="med"/>
                      <a:tailEnd type="none" w="med" len="med"/>
                    </a:lnB>
                    <a:solidFill>
                      <a:srgbClr val="0F6FC6"/>
                    </a:solidFill>
                  </a:tcPr>
                </a:tc>
                <a:tc hMerge="1">
                  <a:txBody>
                    <a:bodyPr/>
                    <a:lstStyle/>
                    <a:p>
                      <a:pPr algn="ctr" fontAlgn="b">
                        <a:buNone/>
                      </a:pPr>
                      <a:endParaRPr lang="es-PE" sz="1100" b="1" i="0" u="none" strike="noStrike" dirty="0">
                        <a:solidFill>
                          <a:schemeClr val="bg1"/>
                        </a:solidFill>
                        <a:effectLst/>
                        <a:latin typeface="Arial Narrow" panose="020B0606020202030204" pitchFamily="34" charset="0"/>
                      </a:endParaRPr>
                    </a:p>
                  </a:txBody>
                  <a:tcPr marL="9525" marR="9525" marT="9525" marB="0" anchor="ctr">
                    <a:lnB w="12700" cap="flat" cmpd="sng" algn="ctr">
                      <a:solidFill>
                        <a:schemeClr val="bg1">
                          <a:lumMod val="85000"/>
                        </a:schemeClr>
                      </a:solidFill>
                      <a:prstDash val="solid"/>
                      <a:round/>
                      <a:headEnd type="none" w="med" len="med"/>
                      <a:tailEnd type="none" w="med" len="med"/>
                    </a:lnB>
                    <a:solidFill>
                      <a:srgbClr val="0F6FC6"/>
                    </a:solidFill>
                  </a:tcPr>
                </a:tc>
                <a:tc hMerge="1">
                  <a:txBody>
                    <a:bodyPr/>
                    <a:lstStyle/>
                    <a:p>
                      <a:pPr algn="ctr" fontAlgn="b">
                        <a:buNone/>
                      </a:pPr>
                      <a:endParaRPr lang="es-PE" sz="1100" b="1" i="0" u="none" strike="noStrike" dirty="0">
                        <a:solidFill>
                          <a:schemeClr val="bg1"/>
                        </a:solidFill>
                        <a:effectLst/>
                        <a:latin typeface="Arial Narrow" panose="020B0606020202030204" pitchFamily="34" charset="0"/>
                      </a:endParaRPr>
                    </a:p>
                  </a:txBody>
                  <a:tcPr marL="9525" marR="9525" marT="9525" marB="0" anchor="ctr">
                    <a:lnB w="12700" cap="flat" cmpd="sng" algn="ctr">
                      <a:solidFill>
                        <a:schemeClr val="bg1">
                          <a:lumMod val="85000"/>
                        </a:schemeClr>
                      </a:solidFill>
                      <a:prstDash val="solid"/>
                      <a:round/>
                      <a:headEnd type="none" w="med" len="med"/>
                      <a:tailEnd type="none" w="med" len="med"/>
                    </a:lnB>
                    <a:solidFill>
                      <a:srgbClr val="0F6FC6"/>
                    </a:solidFill>
                  </a:tcPr>
                </a:tc>
                <a:extLst>
                  <a:ext uri="{0D108BD9-81ED-4DB2-BD59-A6C34878D82A}">
                    <a16:rowId xmlns:a16="http://schemas.microsoft.com/office/drawing/2014/main" val="1897991636"/>
                  </a:ext>
                </a:extLst>
              </a:tr>
              <a:tr h="512345">
                <a:tc>
                  <a:txBody>
                    <a:bodyPr/>
                    <a:lstStyle/>
                    <a:p>
                      <a:pPr algn="ctr" fontAlgn="b">
                        <a:buNone/>
                      </a:pPr>
                      <a:r>
                        <a:rPr lang="es-MX" sz="1000" b="1" i="0" u="none" strike="noStrike" dirty="0">
                          <a:solidFill>
                            <a:schemeClr val="bg1"/>
                          </a:solidFill>
                          <a:effectLst/>
                          <a:latin typeface="Arial Narrow" panose="020B0606020202030204" pitchFamily="34" charset="0"/>
                        </a:rPr>
                        <a:t>UPSS / UPS</a:t>
                      </a:r>
                      <a:endParaRPr lang="es-PE" sz="1000" b="1" i="0" u="none" strike="noStrike" dirty="0">
                        <a:solidFill>
                          <a:schemeClr val="bg1"/>
                        </a:solidFill>
                        <a:effectLst/>
                        <a:latin typeface="Arial Narrow" panose="020B0606020202030204" pitchFamily="34" charset="0"/>
                      </a:endParaRPr>
                    </a:p>
                  </a:txBody>
                  <a:tcPr marL="85725" marR="9525" marT="9525" marB="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F6FC6"/>
                    </a:solidFill>
                  </a:tcPr>
                </a:tc>
                <a:tc>
                  <a:txBody>
                    <a:bodyPr/>
                    <a:lstStyle/>
                    <a:p>
                      <a:pPr algn="ctr" fontAlgn="b">
                        <a:buNone/>
                      </a:pPr>
                      <a:r>
                        <a:rPr lang="es-MX" sz="1000" b="1" i="0" u="none" strike="noStrike" dirty="0" err="1">
                          <a:solidFill>
                            <a:schemeClr val="bg1"/>
                          </a:solidFill>
                          <a:effectLst/>
                          <a:latin typeface="Arial Narrow" panose="020B0606020202030204" pitchFamily="34" charset="0"/>
                        </a:rPr>
                        <a:t>N°</a:t>
                      </a:r>
                      <a:r>
                        <a:rPr lang="es-MX" sz="1000" b="1" i="0" u="none" strike="noStrike" dirty="0">
                          <a:solidFill>
                            <a:schemeClr val="bg1"/>
                          </a:solidFill>
                          <a:effectLst/>
                          <a:latin typeface="Arial Narrow" panose="020B0606020202030204" pitchFamily="34" charset="0"/>
                        </a:rPr>
                        <a:t> EQUIPOS</a:t>
                      </a:r>
                      <a:endParaRPr lang="es-PE" sz="1000" b="1" i="0" u="none" strike="noStrike" dirty="0">
                        <a:solidFill>
                          <a:schemeClr val="bg1"/>
                        </a:solidFill>
                        <a:effectLst/>
                        <a:latin typeface="Arial Narrow" panose="020B0606020202030204" pitchFamily="34" charset="0"/>
                      </a:endParaRPr>
                    </a:p>
                  </a:txBody>
                  <a:tcPr marL="9525" marR="9525" marT="9525" marB="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F6FC6"/>
                    </a:solidFill>
                  </a:tcPr>
                </a:tc>
                <a:tc>
                  <a:txBody>
                    <a:bodyPr/>
                    <a:lstStyle/>
                    <a:p>
                      <a:pPr algn="ctr" fontAlgn="b">
                        <a:buNone/>
                      </a:pPr>
                      <a:r>
                        <a:rPr lang="es-MX" sz="1000" b="1" i="0" u="none" strike="noStrike" dirty="0">
                          <a:solidFill>
                            <a:schemeClr val="bg1"/>
                          </a:solidFill>
                          <a:effectLst/>
                          <a:latin typeface="Arial Narrow" panose="020B0606020202030204" pitchFamily="34" charset="0"/>
                        </a:rPr>
                        <a:t>COSTO ESTIMADO (S/)</a:t>
                      </a:r>
                      <a:endParaRPr lang="es-PE" sz="1000" b="1" i="0" u="none" strike="noStrike" dirty="0">
                        <a:solidFill>
                          <a:schemeClr val="bg1"/>
                        </a:solidFill>
                        <a:effectLst/>
                        <a:latin typeface="Arial Narrow" panose="020B0606020202030204" pitchFamily="34" charset="0"/>
                      </a:endParaRPr>
                    </a:p>
                  </a:txBody>
                  <a:tcPr marL="9525" marR="9525" marT="9525" marB="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F6FC6"/>
                    </a:solidFill>
                  </a:tcPr>
                </a:tc>
                <a:extLst>
                  <a:ext uri="{0D108BD9-81ED-4DB2-BD59-A6C34878D82A}">
                    <a16:rowId xmlns:a16="http://schemas.microsoft.com/office/drawing/2014/main" val="2947116979"/>
                  </a:ext>
                </a:extLst>
              </a:tr>
              <a:tr h="226383">
                <a:tc>
                  <a:txBody>
                    <a:bodyPr/>
                    <a:lstStyle/>
                    <a:p>
                      <a:pPr algn="l" fontAlgn="ctr">
                        <a:buNone/>
                      </a:pPr>
                      <a:r>
                        <a:rPr lang="es-PE" sz="1050" b="0" i="0" u="none" strike="noStrike" dirty="0">
                          <a:solidFill>
                            <a:srgbClr val="000000"/>
                          </a:solidFill>
                          <a:effectLst/>
                          <a:latin typeface="Arial Narrow" panose="020B0606020202030204" pitchFamily="34" charset="0"/>
                          <a:cs typeface="Calibri" panose="020F0502020204030204" pitchFamily="34" charset="0"/>
                        </a:rPr>
                        <a:t>CUIDADOS INTENSIVOS</a:t>
                      </a:r>
                      <a:endParaRPr lang="es-PE" sz="1050" b="0" i="0" u="none" strike="noStrike" dirty="0">
                        <a:solidFill>
                          <a:srgbClr val="000000"/>
                        </a:solidFill>
                        <a:effectLst/>
                        <a:latin typeface="Arial Narrow" panose="020B0606020202030204" pitchFamily="34" charset="0"/>
                      </a:endParaRPr>
                    </a:p>
                  </a:txBody>
                  <a:tcPr marL="85725"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es-PE" sz="1050" b="0" i="0" u="none" strike="noStrike" dirty="0">
                          <a:solidFill>
                            <a:srgbClr val="000000"/>
                          </a:solidFill>
                          <a:effectLst/>
                          <a:latin typeface="Arial Narrow" panose="020B0606020202030204" pitchFamily="34" charset="0"/>
                          <a:cs typeface="Calibri" panose="020F0502020204030204" pitchFamily="34" charset="0"/>
                        </a:rPr>
                        <a:t>5</a:t>
                      </a:r>
                      <a:endParaRPr lang="es-PE" sz="1050" b="0"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s-PE" sz="1050" b="1" i="0" u="none" strike="noStrike" dirty="0">
                          <a:solidFill>
                            <a:srgbClr val="000000"/>
                          </a:solidFill>
                          <a:effectLst/>
                          <a:latin typeface="Arial Narrow" panose="020B0606020202030204" pitchFamily="34" charset="0"/>
                          <a:cs typeface="Calibri" panose="020F0502020204030204" pitchFamily="34" charset="0"/>
                        </a:rPr>
                        <a:t>S/.185,040</a:t>
                      </a:r>
                      <a:endParaRPr lang="es-PE" sz="105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39988587"/>
                  </a:ext>
                </a:extLst>
              </a:tr>
              <a:tr h="226383">
                <a:tc>
                  <a:txBody>
                    <a:bodyPr/>
                    <a:lstStyle/>
                    <a:p>
                      <a:pPr algn="l" fontAlgn="ctr">
                        <a:buNone/>
                      </a:pPr>
                      <a:r>
                        <a:rPr lang="es-PE" sz="1050" b="0" i="0" u="none" strike="noStrike" dirty="0">
                          <a:solidFill>
                            <a:srgbClr val="000000"/>
                          </a:solidFill>
                          <a:effectLst/>
                          <a:latin typeface="Arial Narrow" panose="020B0606020202030204" pitchFamily="34" charset="0"/>
                          <a:cs typeface="Calibri" panose="020F0502020204030204" pitchFamily="34" charset="0"/>
                        </a:rPr>
                        <a:t>DIAGNOSTICO POR IMAGENES</a:t>
                      </a:r>
                      <a:endParaRPr lang="es-PE" sz="1050" b="0" i="0" u="none" strike="noStrike" dirty="0">
                        <a:solidFill>
                          <a:srgbClr val="000000"/>
                        </a:solidFill>
                        <a:effectLst/>
                        <a:latin typeface="Arial Narrow" panose="020B0606020202030204" pitchFamily="34" charset="0"/>
                      </a:endParaRPr>
                    </a:p>
                  </a:txBody>
                  <a:tcPr marL="85725"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es-PE" sz="1050" b="0" i="0" u="none" strike="noStrike" dirty="0">
                          <a:solidFill>
                            <a:srgbClr val="000000"/>
                          </a:solidFill>
                          <a:effectLst/>
                          <a:latin typeface="Arial Narrow" panose="020B0606020202030204" pitchFamily="34" charset="0"/>
                          <a:cs typeface="Calibri" panose="020F0502020204030204" pitchFamily="34" charset="0"/>
                        </a:rPr>
                        <a:t>1</a:t>
                      </a:r>
                      <a:endParaRPr lang="es-PE" sz="1050" b="0"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s-PE" sz="1050" b="1" i="0" u="none" strike="noStrike" dirty="0">
                          <a:solidFill>
                            <a:srgbClr val="000000"/>
                          </a:solidFill>
                          <a:effectLst/>
                          <a:latin typeface="Arial Narrow" panose="020B0606020202030204" pitchFamily="34" charset="0"/>
                          <a:cs typeface="Calibri" panose="020F0502020204030204" pitchFamily="34" charset="0"/>
                        </a:rPr>
                        <a:t>S/.22,926</a:t>
                      </a:r>
                      <a:endParaRPr lang="es-PE" sz="105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5094733"/>
                  </a:ext>
                </a:extLst>
              </a:tr>
              <a:tr h="327748">
                <a:tc>
                  <a:txBody>
                    <a:bodyPr/>
                    <a:lstStyle/>
                    <a:p>
                      <a:pPr algn="l" fontAlgn="ctr">
                        <a:buNone/>
                      </a:pPr>
                      <a:r>
                        <a:rPr lang="es-PE" sz="1050" b="0" i="0" u="none" strike="noStrike" dirty="0">
                          <a:solidFill>
                            <a:srgbClr val="000000"/>
                          </a:solidFill>
                          <a:effectLst/>
                          <a:latin typeface="Arial Narrow" panose="020B0606020202030204" pitchFamily="34" charset="0"/>
                          <a:cs typeface="Calibri" panose="020F0502020204030204" pitchFamily="34" charset="0"/>
                        </a:rPr>
                        <a:t>EMERGENCIA</a:t>
                      </a:r>
                      <a:endParaRPr lang="es-PE" sz="1050" b="0" i="0" u="none" strike="noStrike" dirty="0">
                        <a:solidFill>
                          <a:srgbClr val="000000"/>
                        </a:solidFill>
                        <a:effectLst/>
                        <a:latin typeface="Arial Narrow" panose="020B0606020202030204" pitchFamily="34" charset="0"/>
                      </a:endParaRPr>
                    </a:p>
                  </a:txBody>
                  <a:tcPr marL="85725"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es-PE" sz="1050" b="0" i="0" u="none" strike="noStrike">
                          <a:solidFill>
                            <a:srgbClr val="000000"/>
                          </a:solidFill>
                          <a:effectLst/>
                          <a:latin typeface="Arial Narrow" panose="020B0606020202030204" pitchFamily="34" charset="0"/>
                          <a:cs typeface="Calibri" panose="020F0502020204030204" pitchFamily="34" charset="0"/>
                        </a:rPr>
                        <a:t>35</a:t>
                      </a:r>
                      <a:endParaRPr lang="es-PE" sz="1050" b="0" i="0" u="none" strike="noStrike">
                        <a:solidFill>
                          <a:srgbClr val="000000"/>
                        </a:solidFill>
                        <a:effectLst/>
                        <a:latin typeface="Arial Narrow" panose="020B0606020202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s-PE" sz="1050" b="1" i="0" u="none" strike="noStrike" dirty="0">
                          <a:solidFill>
                            <a:srgbClr val="000000"/>
                          </a:solidFill>
                          <a:effectLst/>
                          <a:latin typeface="Arial Narrow" panose="020B0606020202030204" pitchFamily="34" charset="0"/>
                          <a:cs typeface="Calibri" panose="020F0502020204030204" pitchFamily="34" charset="0"/>
                        </a:rPr>
                        <a:t>S/.312,256</a:t>
                      </a:r>
                      <a:endParaRPr lang="es-PE" sz="105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36890350"/>
                  </a:ext>
                </a:extLst>
              </a:tr>
              <a:tr h="226383">
                <a:tc>
                  <a:txBody>
                    <a:bodyPr/>
                    <a:lstStyle/>
                    <a:p>
                      <a:pPr algn="l" fontAlgn="ctr">
                        <a:buNone/>
                      </a:pPr>
                      <a:r>
                        <a:rPr lang="es-PE" sz="1050" b="0" i="0" u="none" strike="noStrike" dirty="0">
                          <a:solidFill>
                            <a:srgbClr val="000000"/>
                          </a:solidFill>
                          <a:effectLst/>
                          <a:latin typeface="Arial Narrow" panose="020B0606020202030204" pitchFamily="34" charset="0"/>
                          <a:cs typeface="Calibri" panose="020F0502020204030204" pitchFamily="34" charset="0"/>
                        </a:rPr>
                        <a:t>MANTENIMIENTO</a:t>
                      </a:r>
                      <a:endParaRPr lang="es-PE" sz="1050" b="0" i="0" u="none" strike="noStrike" dirty="0">
                        <a:solidFill>
                          <a:srgbClr val="000000"/>
                        </a:solidFill>
                        <a:effectLst/>
                        <a:latin typeface="Arial Narrow" panose="020B0606020202030204" pitchFamily="34" charset="0"/>
                      </a:endParaRPr>
                    </a:p>
                  </a:txBody>
                  <a:tcPr marL="85725"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es-PE" sz="1050" b="0" i="0" u="none" strike="noStrike">
                          <a:solidFill>
                            <a:srgbClr val="000000"/>
                          </a:solidFill>
                          <a:effectLst/>
                          <a:latin typeface="Arial Narrow" panose="020B0606020202030204" pitchFamily="34" charset="0"/>
                          <a:cs typeface="Calibri" panose="020F0502020204030204" pitchFamily="34" charset="0"/>
                        </a:rPr>
                        <a:t>45</a:t>
                      </a:r>
                      <a:endParaRPr lang="es-PE" sz="1050" b="0" i="0" u="none" strike="noStrike">
                        <a:solidFill>
                          <a:srgbClr val="000000"/>
                        </a:solidFill>
                        <a:effectLst/>
                        <a:latin typeface="Arial Narrow" panose="020B0606020202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s-PE" sz="1050" b="1" i="0" u="none" strike="noStrike" dirty="0">
                          <a:solidFill>
                            <a:srgbClr val="000000"/>
                          </a:solidFill>
                          <a:effectLst/>
                          <a:latin typeface="Arial Narrow" panose="020B0606020202030204" pitchFamily="34" charset="0"/>
                          <a:cs typeface="Calibri" panose="020F0502020204030204" pitchFamily="34" charset="0"/>
                        </a:rPr>
                        <a:t>S/.29,646</a:t>
                      </a:r>
                      <a:endParaRPr lang="es-PE" sz="105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30805095"/>
                  </a:ext>
                </a:extLst>
              </a:tr>
              <a:tr h="226383">
                <a:tc>
                  <a:txBody>
                    <a:bodyPr/>
                    <a:lstStyle/>
                    <a:p>
                      <a:pPr algn="l" fontAlgn="ctr">
                        <a:buNone/>
                      </a:pPr>
                      <a:r>
                        <a:rPr lang="es-PE" sz="1050" b="0" i="0" u="none" strike="noStrike" dirty="0">
                          <a:solidFill>
                            <a:srgbClr val="000000"/>
                          </a:solidFill>
                          <a:effectLst/>
                          <a:latin typeface="Arial Narrow" panose="020B0606020202030204" pitchFamily="34" charset="0"/>
                          <a:cs typeface="Calibri" panose="020F0502020204030204" pitchFamily="34" charset="0"/>
                        </a:rPr>
                        <a:t>MEDICINA DE REHABILITACION</a:t>
                      </a:r>
                      <a:endParaRPr lang="es-PE" sz="1050" b="0" i="0" u="none" strike="noStrike" dirty="0">
                        <a:solidFill>
                          <a:srgbClr val="000000"/>
                        </a:solidFill>
                        <a:effectLst/>
                        <a:latin typeface="Arial Narrow" panose="020B0606020202030204" pitchFamily="34" charset="0"/>
                      </a:endParaRPr>
                    </a:p>
                  </a:txBody>
                  <a:tcPr marL="85725"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es-PE" sz="1050" b="0" i="0" u="none" strike="noStrike">
                          <a:solidFill>
                            <a:srgbClr val="000000"/>
                          </a:solidFill>
                          <a:effectLst/>
                          <a:latin typeface="Arial Narrow" panose="020B0606020202030204" pitchFamily="34" charset="0"/>
                          <a:cs typeface="Calibri" panose="020F0502020204030204" pitchFamily="34" charset="0"/>
                        </a:rPr>
                        <a:t>1</a:t>
                      </a:r>
                      <a:endParaRPr lang="es-PE" sz="1050" b="0" i="0" u="none" strike="noStrike">
                        <a:solidFill>
                          <a:srgbClr val="000000"/>
                        </a:solidFill>
                        <a:effectLst/>
                        <a:latin typeface="Arial Narrow" panose="020B0606020202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s-PE" sz="1050" b="1" i="0" u="none" strike="noStrike" dirty="0">
                          <a:solidFill>
                            <a:srgbClr val="000000"/>
                          </a:solidFill>
                          <a:effectLst/>
                          <a:latin typeface="Arial Narrow" panose="020B0606020202030204" pitchFamily="34" charset="0"/>
                          <a:cs typeface="Calibri" panose="020F0502020204030204" pitchFamily="34" charset="0"/>
                        </a:rPr>
                        <a:t>S/.1,423</a:t>
                      </a:r>
                      <a:endParaRPr lang="es-PE" sz="105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626837"/>
                  </a:ext>
                </a:extLst>
              </a:tr>
              <a:tr h="288777">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s-MX" sz="1100" b="1" i="0" u="none" strike="noStrike" dirty="0">
                          <a:solidFill>
                            <a:srgbClr val="000000"/>
                          </a:solidFill>
                          <a:effectLst/>
                          <a:latin typeface="Arial Narrow" panose="020B0606020202030204" pitchFamily="34" charset="0"/>
                        </a:rPr>
                        <a:t>TOTAL</a:t>
                      </a:r>
                      <a:endParaRPr lang="es-PE" sz="1100" b="1"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buNone/>
                      </a:pPr>
                      <a:r>
                        <a:rPr lang="es-PE" sz="1100" b="1" i="0" u="none" strike="noStrike">
                          <a:solidFill>
                            <a:srgbClr val="000000"/>
                          </a:solidFill>
                          <a:effectLst/>
                          <a:latin typeface="Aptos Narrow" panose="020B0004020202020204" pitchFamily="34" charset="0"/>
                        </a:rPr>
                        <a:t>87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r" fontAlgn="ctr">
                        <a:buNone/>
                      </a:pPr>
                      <a:r>
                        <a:rPr lang="es-PE" sz="1100" b="1" i="0" u="none" strike="noStrike" dirty="0">
                          <a:solidFill>
                            <a:srgbClr val="000000"/>
                          </a:solidFill>
                          <a:effectLst/>
                          <a:latin typeface="Arial Narrow" panose="020B0606020202030204" pitchFamily="34" charset="0"/>
                          <a:cs typeface="Calibri" panose="020F0502020204030204" pitchFamily="34" charset="0"/>
                        </a:rPr>
                        <a:t>S/ 551,291</a:t>
                      </a:r>
                      <a:endParaRPr lang="es-PE" sz="110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115903519"/>
                  </a:ext>
                </a:extLst>
              </a:tr>
            </a:tbl>
          </a:graphicData>
        </a:graphic>
      </p:graphicFrame>
      <p:graphicFrame>
        <p:nvGraphicFramePr>
          <p:cNvPr id="11" name="Tabla 10">
            <a:extLst>
              <a:ext uri="{FF2B5EF4-FFF2-40B4-BE49-F238E27FC236}">
                <a16:creationId xmlns:a16="http://schemas.microsoft.com/office/drawing/2014/main" id="{FA440689-80E0-5B2B-10AB-488E9A6EAD55}"/>
              </a:ext>
            </a:extLst>
          </p:cNvPr>
          <p:cNvGraphicFramePr>
            <a:graphicFrameLocks noGrp="1"/>
          </p:cNvGraphicFramePr>
          <p:nvPr/>
        </p:nvGraphicFramePr>
        <p:xfrm>
          <a:off x="7336020" y="3073347"/>
          <a:ext cx="4613801" cy="2438985"/>
        </p:xfrm>
        <a:graphic>
          <a:graphicData uri="http://schemas.openxmlformats.org/drawingml/2006/table">
            <a:tbl>
              <a:tblPr>
                <a:tableStyleId>{C5EFD14A-5664-4B7B-A186-89551528A85D}</a:tableStyleId>
              </a:tblPr>
              <a:tblGrid>
                <a:gridCol w="2953490">
                  <a:extLst>
                    <a:ext uri="{9D8B030D-6E8A-4147-A177-3AD203B41FA5}">
                      <a16:colId xmlns:a16="http://schemas.microsoft.com/office/drawing/2014/main" val="4040189824"/>
                    </a:ext>
                  </a:extLst>
                </a:gridCol>
                <a:gridCol w="582805">
                  <a:extLst>
                    <a:ext uri="{9D8B030D-6E8A-4147-A177-3AD203B41FA5}">
                      <a16:colId xmlns:a16="http://schemas.microsoft.com/office/drawing/2014/main" val="2109865822"/>
                    </a:ext>
                  </a:extLst>
                </a:gridCol>
                <a:gridCol w="1077506">
                  <a:extLst>
                    <a:ext uri="{9D8B030D-6E8A-4147-A177-3AD203B41FA5}">
                      <a16:colId xmlns:a16="http://schemas.microsoft.com/office/drawing/2014/main" val="71184734"/>
                    </a:ext>
                  </a:extLst>
                </a:gridCol>
              </a:tblGrid>
              <a:tr h="320423">
                <a:tc gridSpan="3">
                  <a:txBody>
                    <a:bodyPr/>
                    <a:lstStyle/>
                    <a:p>
                      <a:pPr algn="ctr" fontAlgn="b">
                        <a:buNone/>
                      </a:pPr>
                      <a:r>
                        <a:rPr lang="es-MX" sz="1000" b="1" i="0" u="none" strike="noStrike" dirty="0">
                          <a:solidFill>
                            <a:schemeClr val="bg1"/>
                          </a:solidFill>
                          <a:effectLst/>
                          <a:latin typeface="Arial Narrow" panose="020B0606020202030204" pitchFamily="34" charset="0"/>
                        </a:rPr>
                        <a:t>FORMATO 7.2. INFRAESTRUCTURA</a:t>
                      </a:r>
                      <a:endParaRPr lang="es-PE" sz="1000" b="1" i="0" u="none" strike="noStrike" dirty="0">
                        <a:solidFill>
                          <a:schemeClr val="bg1"/>
                        </a:solidFill>
                        <a:effectLst/>
                        <a:latin typeface="Arial Narrow" panose="020B0606020202030204" pitchFamily="34" charset="0"/>
                      </a:endParaRPr>
                    </a:p>
                  </a:txBody>
                  <a:tcPr marL="85725" marR="9525" marT="9525" marB="0" anchor="ctr">
                    <a:lnB w="12700" cap="flat" cmpd="sng" algn="ctr">
                      <a:solidFill>
                        <a:schemeClr val="bg1">
                          <a:lumMod val="85000"/>
                        </a:schemeClr>
                      </a:solidFill>
                      <a:prstDash val="solid"/>
                      <a:round/>
                      <a:headEnd type="none" w="med" len="med"/>
                      <a:tailEnd type="none" w="med" len="med"/>
                    </a:lnB>
                    <a:solidFill>
                      <a:srgbClr val="0F6FC6"/>
                    </a:solidFill>
                  </a:tcPr>
                </a:tc>
                <a:tc hMerge="1">
                  <a:txBody>
                    <a:bodyPr/>
                    <a:lstStyle/>
                    <a:p>
                      <a:pPr algn="ctr" fontAlgn="b">
                        <a:buNone/>
                      </a:pPr>
                      <a:endParaRPr lang="es-PE" sz="1100" b="1" i="0" u="none" strike="noStrike" dirty="0">
                        <a:solidFill>
                          <a:schemeClr val="bg1"/>
                        </a:solidFill>
                        <a:effectLst/>
                        <a:latin typeface="Arial Narrow" panose="020B0606020202030204" pitchFamily="34" charset="0"/>
                      </a:endParaRPr>
                    </a:p>
                  </a:txBody>
                  <a:tcPr marL="9525" marR="9525" marT="9525" marB="0" anchor="ctr">
                    <a:lnB w="12700" cap="flat" cmpd="sng" algn="ctr">
                      <a:solidFill>
                        <a:schemeClr val="bg1">
                          <a:lumMod val="85000"/>
                        </a:schemeClr>
                      </a:solidFill>
                      <a:prstDash val="solid"/>
                      <a:round/>
                      <a:headEnd type="none" w="med" len="med"/>
                      <a:tailEnd type="none" w="med" len="med"/>
                    </a:lnB>
                    <a:solidFill>
                      <a:srgbClr val="0F6FC6"/>
                    </a:solidFill>
                  </a:tcPr>
                </a:tc>
                <a:tc hMerge="1">
                  <a:txBody>
                    <a:bodyPr/>
                    <a:lstStyle/>
                    <a:p>
                      <a:pPr algn="ctr" fontAlgn="b">
                        <a:buNone/>
                      </a:pPr>
                      <a:endParaRPr lang="es-PE" sz="1100" b="1" i="0" u="none" strike="noStrike" dirty="0">
                        <a:solidFill>
                          <a:schemeClr val="bg1"/>
                        </a:solidFill>
                        <a:effectLst/>
                        <a:latin typeface="Arial Narrow" panose="020B0606020202030204" pitchFamily="34" charset="0"/>
                      </a:endParaRPr>
                    </a:p>
                  </a:txBody>
                  <a:tcPr marL="9525" marR="9525" marT="9525" marB="0" anchor="ctr">
                    <a:lnB w="12700" cap="flat" cmpd="sng" algn="ctr">
                      <a:solidFill>
                        <a:schemeClr val="bg1">
                          <a:lumMod val="85000"/>
                        </a:schemeClr>
                      </a:solidFill>
                      <a:prstDash val="solid"/>
                      <a:round/>
                      <a:headEnd type="none" w="med" len="med"/>
                      <a:tailEnd type="none" w="med" len="med"/>
                    </a:lnB>
                    <a:solidFill>
                      <a:srgbClr val="0F6FC6"/>
                    </a:solidFill>
                  </a:tcPr>
                </a:tc>
                <a:extLst>
                  <a:ext uri="{0D108BD9-81ED-4DB2-BD59-A6C34878D82A}">
                    <a16:rowId xmlns:a16="http://schemas.microsoft.com/office/drawing/2014/main" val="1897991636"/>
                  </a:ext>
                </a:extLst>
              </a:tr>
              <a:tr h="417472">
                <a:tc>
                  <a:txBody>
                    <a:bodyPr/>
                    <a:lstStyle/>
                    <a:p>
                      <a:pPr algn="ctr" fontAlgn="b">
                        <a:buNone/>
                      </a:pPr>
                      <a:r>
                        <a:rPr lang="es-MX" sz="1000" b="1" i="0" u="none" strike="noStrike" dirty="0">
                          <a:solidFill>
                            <a:schemeClr val="bg1"/>
                          </a:solidFill>
                          <a:effectLst/>
                          <a:latin typeface="Arial Narrow" panose="020B0606020202030204" pitchFamily="34" charset="0"/>
                        </a:rPr>
                        <a:t>UPSS / UPS</a:t>
                      </a:r>
                      <a:endParaRPr lang="es-PE" sz="1000" b="1" i="0" u="none" strike="noStrike" dirty="0">
                        <a:solidFill>
                          <a:schemeClr val="bg1"/>
                        </a:solidFill>
                        <a:effectLst/>
                        <a:latin typeface="Arial Narrow" panose="020B0606020202030204" pitchFamily="34" charset="0"/>
                      </a:endParaRPr>
                    </a:p>
                  </a:txBody>
                  <a:tcPr marL="85725" marR="9525" marT="9525" marB="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F6FC6"/>
                    </a:solidFill>
                  </a:tcPr>
                </a:tc>
                <a:tc>
                  <a:txBody>
                    <a:bodyPr/>
                    <a:lstStyle/>
                    <a:p>
                      <a:pPr algn="ctr" fontAlgn="b">
                        <a:buNone/>
                      </a:pPr>
                      <a:r>
                        <a:rPr lang="es-MX" sz="1000" b="1" i="0" u="none" strike="noStrike" dirty="0" err="1">
                          <a:solidFill>
                            <a:schemeClr val="bg1"/>
                          </a:solidFill>
                          <a:effectLst/>
                          <a:latin typeface="Arial Narrow" panose="020B0606020202030204" pitchFamily="34" charset="0"/>
                        </a:rPr>
                        <a:t>N°</a:t>
                      </a:r>
                      <a:r>
                        <a:rPr lang="es-MX" sz="1000" b="1" i="0" u="none" strike="noStrike" dirty="0">
                          <a:solidFill>
                            <a:schemeClr val="bg1"/>
                          </a:solidFill>
                          <a:effectLst/>
                          <a:latin typeface="Arial Narrow" panose="020B0606020202030204" pitchFamily="34" charset="0"/>
                        </a:rPr>
                        <a:t> </a:t>
                      </a:r>
                    </a:p>
                    <a:p>
                      <a:pPr algn="ctr" fontAlgn="b">
                        <a:buNone/>
                      </a:pPr>
                      <a:r>
                        <a:rPr lang="es-MX" sz="1000" b="1" i="0" u="none" strike="noStrike" dirty="0">
                          <a:solidFill>
                            <a:schemeClr val="bg1"/>
                          </a:solidFill>
                          <a:effectLst/>
                          <a:latin typeface="Arial Narrow" panose="020B0606020202030204" pitchFamily="34" charset="0"/>
                        </a:rPr>
                        <a:t>ACTIV.</a:t>
                      </a:r>
                      <a:endParaRPr lang="es-PE" sz="1000" b="1" i="0" u="none" strike="noStrike" dirty="0">
                        <a:solidFill>
                          <a:schemeClr val="bg1"/>
                        </a:solidFill>
                        <a:effectLst/>
                        <a:latin typeface="Arial Narrow" panose="020B0606020202030204" pitchFamily="34" charset="0"/>
                      </a:endParaRPr>
                    </a:p>
                  </a:txBody>
                  <a:tcPr marL="9525" marR="9525" marT="9525" marB="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F6FC6"/>
                    </a:solidFill>
                  </a:tcPr>
                </a:tc>
                <a:tc>
                  <a:txBody>
                    <a:bodyPr/>
                    <a:lstStyle/>
                    <a:p>
                      <a:pPr algn="ctr" fontAlgn="b">
                        <a:buNone/>
                      </a:pPr>
                      <a:r>
                        <a:rPr lang="es-MX" sz="1000" b="1" i="0" u="none" strike="noStrike" dirty="0">
                          <a:solidFill>
                            <a:schemeClr val="bg1"/>
                          </a:solidFill>
                          <a:effectLst/>
                          <a:latin typeface="Arial Narrow" panose="020B0606020202030204" pitchFamily="34" charset="0"/>
                        </a:rPr>
                        <a:t>COSTO ESTIMADO (S/)</a:t>
                      </a:r>
                      <a:endParaRPr lang="es-PE" sz="1000" b="1" i="0" u="none" strike="noStrike" dirty="0">
                        <a:solidFill>
                          <a:schemeClr val="bg1"/>
                        </a:solidFill>
                        <a:effectLst/>
                        <a:latin typeface="Arial Narrow" panose="020B0606020202030204" pitchFamily="34" charset="0"/>
                      </a:endParaRPr>
                    </a:p>
                  </a:txBody>
                  <a:tcPr marL="9525" marR="9525" marT="9525" marB="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0F6FC6"/>
                    </a:solidFill>
                  </a:tcPr>
                </a:tc>
                <a:extLst>
                  <a:ext uri="{0D108BD9-81ED-4DB2-BD59-A6C34878D82A}">
                    <a16:rowId xmlns:a16="http://schemas.microsoft.com/office/drawing/2014/main" val="2947116979"/>
                  </a:ext>
                </a:extLst>
              </a:tr>
              <a:tr h="234935">
                <a:tc>
                  <a:txBody>
                    <a:bodyPr/>
                    <a:lstStyle/>
                    <a:p>
                      <a:pPr algn="l" fontAlgn="ctr">
                        <a:buNone/>
                      </a:pPr>
                      <a:r>
                        <a:rPr lang="es-PE" sz="1050" b="0" i="0" u="none" strike="noStrike">
                          <a:solidFill>
                            <a:srgbClr val="000000"/>
                          </a:solidFill>
                          <a:effectLst/>
                          <a:latin typeface="Arial Narrow" panose="020B0606020202030204" pitchFamily="34" charset="0"/>
                          <a:cs typeface="Calibri" panose="020F0502020204030204" pitchFamily="34" charset="0"/>
                        </a:rPr>
                        <a:t>CENTRO OBSTÉTRICO</a:t>
                      </a:r>
                      <a:endParaRPr lang="es-PE" sz="1050" b="0" i="0" u="none" strike="noStrike">
                        <a:solidFill>
                          <a:srgbClr val="000000"/>
                        </a:solidFill>
                        <a:effectLst/>
                        <a:latin typeface="Arial Narrow" panose="020B0606020202030204" pitchFamily="34" charset="0"/>
                      </a:endParaRPr>
                    </a:p>
                  </a:txBody>
                  <a:tcPr marL="85725"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s-PE" sz="1050" b="0" i="0" u="none" strike="noStrike">
                          <a:solidFill>
                            <a:srgbClr val="000000"/>
                          </a:solidFill>
                          <a:effectLst/>
                          <a:latin typeface="Arial Narrow" panose="020B0606020202030204" pitchFamily="34" charset="0"/>
                          <a:cs typeface="Calibri" panose="020F0502020204030204" pitchFamily="34" charset="0"/>
                        </a:rPr>
                        <a:t>1</a:t>
                      </a:r>
                      <a:endParaRPr lang="es-PE" sz="1050" b="0" i="0" u="none" strike="noStrike">
                        <a:solidFill>
                          <a:srgbClr val="000000"/>
                        </a:solidFill>
                        <a:effectLst/>
                        <a:latin typeface="Arial Narrow" panose="020B0606020202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s-PE" sz="1050" b="0" i="0" u="none" strike="noStrike">
                          <a:solidFill>
                            <a:srgbClr val="000000"/>
                          </a:solidFill>
                          <a:effectLst/>
                          <a:latin typeface="Arial Narrow" panose="020B0606020202030204" pitchFamily="34" charset="0"/>
                          <a:cs typeface="Calibri" panose="020F0502020204030204" pitchFamily="34" charset="0"/>
                        </a:rPr>
                        <a:t>S/ 34,950</a:t>
                      </a:r>
                      <a:endParaRPr lang="es-PE" sz="1050" b="0" i="0" u="none" strike="noStrike">
                        <a:solidFill>
                          <a:srgbClr val="000000"/>
                        </a:solidFill>
                        <a:effectLst/>
                        <a:latin typeface="Arial Narrow" panose="020B0606020202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39988587"/>
                  </a:ext>
                </a:extLst>
              </a:tr>
              <a:tr h="234935">
                <a:tc>
                  <a:txBody>
                    <a:bodyPr/>
                    <a:lstStyle/>
                    <a:p>
                      <a:pPr algn="l" fontAlgn="ctr">
                        <a:buNone/>
                      </a:pPr>
                      <a:r>
                        <a:rPr lang="es-PE" sz="1050" b="0" i="0" u="none" strike="noStrike">
                          <a:solidFill>
                            <a:srgbClr val="000000"/>
                          </a:solidFill>
                          <a:effectLst/>
                          <a:latin typeface="Arial Narrow" panose="020B0606020202030204" pitchFamily="34" charset="0"/>
                          <a:cs typeface="Calibri" panose="020F0502020204030204" pitchFamily="34" charset="0"/>
                        </a:rPr>
                        <a:t>CENTRO QUIRÚRGICO</a:t>
                      </a:r>
                      <a:endParaRPr lang="es-PE" sz="1050" b="0" i="0" u="none" strike="noStrike">
                        <a:solidFill>
                          <a:srgbClr val="000000"/>
                        </a:solidFill>
                        <a:effectLst/>
                        <a:latin typeface="Arial Narrow" panose="020B0606020202030204" pitchFamily="34" charset="0"/>
                      </a:endParaRPr>
                    </a:p>
                  </a:txBody>
                  <a:tcPr marL="85725"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s-PE" sz="1050" b="0" i="0" u="none" strike="noStrike">
                          <a:solidFill>
                            <a:srgbClr val="000000"/>
                          </a:solidFill>
                          <a:effectLst/>
                          <a:latin typeface="Arial Narrow" panose="020B0606020202030204" pitchFamily="34" charset="0"/>
                          <a:cs typeface="Calibri" panose="020F0502020204030204" pitchFamily="34" charset="0"/>
                        </a:rPr>
                        <a:t>1</a:t>
                      </a:r>
                      <a:endParaRPr lang="es-PE" sz="1050" b="0" i="0" u="none" strike="noStrike">
                        <a:solidFill>
                          <a:srgbClr val="000000"/>
                        </a:solidFill>
                        <a:effectLst/>
                        <a:latin typeface="Arial Narrow" panose="020B0606020202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s-PE" sz="1050" b="0" i="0" u="none" strike="noStrike">
                          <a:solidFill>
                            <a:srgbClr val="000000"/>
                          </a:solidFill>
                          <a:effectLst/>
                          <a:latin typeface="Arial Narrow" panose="020B0606020202030204" pitchFamily="34" charset="0"/>
                          <a:cs typeface="Calibri" panose="020F0502020204030204" pitchFamily="34" charset="0"/>
                        </a:rPr>
                        <a:t>S/ 55,362</a:t>
                      </a:r>
                      <a:endParaRPr lang="es-PE" sz="1050" b="0" i="0" u="none" strike="noStrike">
                        <a:solidFill>
                          <a:srgbClr val="000000"/>
                        </a:solidFill>
                        <a:effectLst/>
                        <a:latin typeface="Arial Narrow" panose="020B0606020202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5094733"/>
                  </a:ext>
                </a:extLst>
              </a:tr>
              <a:tr h="234935">
                <a:tc>
                  <a:txBody>
                    <a:bodyPr/>
                    <a:lstStyle/>
                    <a:p>
                      <a:pPr algn="l" fontAlgn="ctr">
                        <a:buNone/>
                      </a:pPr>
                      <a:r>
                        <a:rPr lang="es-PE" sz="1050" b="0" i="0" u="none" strike="noStrike">
                          <a:solidFill>
                            <a:srgbClr val="000000"/>
                          </a:solidFill>
                          <a:effectLst/>
                          <a:latin typeface="Arial Narrow" panose="020B0606020202030204" pitchFamily="34" charset="0"/>
                          <a:cs typeface="Calibri" panose="020F0502020204030204" pitchFamily="34" charset="0"/>
                        </a:rPr>
                        <a:t>CUIDADOS INTENSIVOS</a:t>
                      </a:r>
                      <a:endParaRPr lang="es-PE" sz="1050" b="0" i="0" u="none" strike="noStrike">
                        <a:solidFill>
                          <a:srgbClr val="000000"/>
                        </a:solidFill>
                        <a:effectLst/>
                        <a:latin typeface="Arial Narrow" panose="020B0606020202030204" pitchFamily="34" charset="0"/>
                      </a:endParaRPr>
                    </a:p>
                  </a:txBody>
                  <a:tcPr marL="85725"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s-PE" sz="1050" b="0" i="0" u="none" strike="noStrike">
                          <a:solidFill>
                            <a:srgbClr val="000000"/>
                          </a:solidFill>
                          <a:effectLst/>
                          <a:latin typeface="Arial Narrow" panose="020B0606020202030204" pitchFamily="34" charset="0"/>
                          <a:cs typeface="Calibri" panose="020F0502020204030204" pitchFamily="34" charset="0"/>
                        </a:rPr>
                        <a:t>1</a:t>
                      </a:r>
                      <a:endParaRPr lang="es-PE" sz="1050" b="0" i="0" u="none" strike="noStrike">
                        <a:solidFill>
                          <a:srgbClr val="000000"/>
                        </a:solidFill>
                        <a:effectLst/>
                        <a:latin typeface="Arial Narrow" panose="020B0606020202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s-PE" sz="1050" b="0" i="0" u="none" strike="noStrike">
                          <a:solidFill>
                            <a:srgbClr val="000000"/>
                          </a:solidFill>
                          <a:effectLst/>
                          <a:latin typeface="Arial Narrow" panose="020B0606020202030204" pitchFamily="34" charset="0"/>
                          <a:cs typeface="Calibri" panose="020F0502020204030204" pitchFamily="34" charset="0"/>
                        </a:rPr>
                        <a:t>S/ 124,462</a:t>
                      </a:r>
                      <a:endParaRPr lang="es-PE" sz="1050" b="0" i="0" u="none" strike="noStrike">
                        <a:solidFill>
                          <a:srgbClr val="000000"/>
                        </a:solidFill>
                        <a:effectLst/>
                        <a:latin typeface="Arial Narrow" panose="020B0606020202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80246343"/>
                  </a:ext>
                </a:extLst>
              </a:tr>
              <a:tr h="234935">
                <a:tc>
                  <a:txBody>
                    <a:bodyPr/>
                    <a:lstStyle/>
                    <a:p>
                      <a:pPr algn="l" fontAlgn="ctr">
                        <a:buNone/>
                      </a:pPr>
                      <a:r>
                        <a:rPr lang="es-PE" sz="1050" b="0" i="0" u="none" strike="noStrike">
                          <a:solidFill>
                            <a:srgbClr val="000000"/>
                          </a:solidFill>
                          <a:effectLst/>
                          <a:latin typeface="Arial Narrow" panose="020B0606020202030204" pitchFamily="34" charset="0"/>
                          <a:cs typeface="Calibri" panose="020F0502020204030204" pitchFamily="34" charset="0"/>
                        </a:rPr>
                        <a:t>DIAGNÓSTICO POR IMÁGENES </a:t>
                      </a:r>
                      <a:endParaRPr lang="es-PE" sz="1050" b="0" i="0" u="none" strike="noStrike">
                        <a:solidFill>
                          <a:srgbClr val="000000"/>
                        </a:solidFill>
                        <a:effectLst/>
                        <a:latin typeface="Arial Narrow" panose="020B0606020202030204" pitchFamily="34" charset="0"/>
                      </a:endParaRPr>
                    </a:p>
                  </a:txBody>
                  <a:tcPr marL="85725"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s-PE" sz="1050" b="0" i="0" u="none" strike="noStrike">
                          <a:solidFill>
                            <a:srgbClr val="000000"/>
                          </a:solidFill>
                          <a:effectLst/>
                          <a:latin typeface="Arial Narrow" panose="020B0606020202030204" pitchFamily="34" charset="0"/>
                          <a:cs typeface="Calibri" panose="020F0502020204030204" pitchFamily="34" charset="0"/>
                        </a:rPr>
                        <a:t>1</a:t>
                      </a:r>
                      <a:endParaRPr lang="es-PE" sz="1050" b="0" i="0" u="none" strike="noStrike">
                        <a:solidFill>
                          <a:srgbClr val="000000"/>
                        </a:solidFill>
                        <a:effectLst/>
                        <a:latin typeface="Arial Narrow" panose="020B0606020202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s-PE" sz="1050" b="0" i="0" u="none" strike="noStrike">
                          <a:solidFill>
                            <a:srgbClr val="000000"/>
                          </a:solidFill>
                          <a:effectLst/>
                          <a:latin typeface="Arial Narrow" panose="020B0606020202030204" pitchFamily="34" charset="0"/>
                          <a:cs typeface="Calibri" panose="020F0502020204030204" pitchFamily="34" charset="0"/>
                        </a:rPr>
                        <a:t>S/ 59,140</a:t>
                      </a:r>
                      <a:endParaRPr lang="es-PE" sz="1050" b="0" i="0" u="none" strike="noStrike">
                        <a:solidFill>
                          <a:srgbClr val="000000"/>
                        </a:solidFill>
                        <a:effectLst/>
                        <a:latin typeface="Arial Narrow" panose="020B0606020202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79547333"/>
                  </a:ext>
                </a:extLst>
              </a:tr>
              <a:tr h="234935">
                <a:tc>
                  <a:txBody>
                    <a:bodyPr/>
                    <a:lstStyle/>
                    <a:p>
                      <a:pPr algn="l" fontAlgn="ctr">
                        <a:buNone/>
                      </a:pPr>
                      <a:r>
                        <a:rPr lang="es-PE" sz="1050" b="0" i="0" u="none" strike="noStrike">
                          <a:solidFill>
                            <a:srgbClr val="000000"/>
                          </a:solidFill>
                          <a:effectLst/>
                          <a:latin typeface="Arial Narrow" panose="020B0606020202030204" pitchFamily="34" charset="0"/>
                          <a:cs typeface="Calibri" panose="020F0502020204030204" pitchFamily="34" charset="0"/>
                        </a:rPr>
                        <a:t>EMERGENCIA</a:t>
                      </a:r>
                      <a:endParaRPr lang="es-PE" sz="1050" b="0" i="0" u="none" strike="noStrike">
                        <a:solidFill>
                          <a:srgbClr val="000000"/>
                        </a:solidFill>
                        <a:effectLst/>
                        <a:latin typeface="Arial Narrow" panose="020B0606020202030204" pitchFamily="34" charset="0"/>
                      </a:endParaRPr>
                    </a:p>
                  </a:txBody>
                  <a:tcPr marL="85725"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s-PE" sz="1050" b="0" i="0" u="none" strike="noStrike">
                          <a:solidFill>
                            <a:srgbClr val="000000"/>
                          </a:solidFill>
                          <a:effectLst/>
                          <a:latin typeface="Arial Narrow" panose="020B0606020202030204" pitchFamily="34" charset="0"/>
                          <a:cs typeface="Calibri" panose="020F0502020204030204" pitchFamily="34" charset="0"/>
                        </a:rPr>
                        <a:t>1</a:t>
                      </a:r>
                      <a:endParaRPr lang="es-PE" sz="1050" b="0" i="0" u="none" strike="noStrike">
                        <a:solidFill>
                          <a:srgbClr val="000000"/>
                        </a:solidFill>
                        <a:effectLst/>
                        <a:latin typeface="Arial Narrow" panose="020B0606020202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s-PE" sz="1050" b="0" i="0" u="none" strike="noStrike">
                          <a:solidFill>
                            <a:srgbClr val="000000"/>
                          </a:solidFill>
                          <a:effectLst/>
                          <a:latin typeface="Arial Narrow" panose="020B0606020202030204" pitchFamily="34" charset="0"/>
                          <a:cs typeface="Calibri" panose="020F0502020204030204" pitchFamily="34" charset="0"/>
                        </a:rPr>
                        <a:t>S/ 90,186</a:t>
                      </a:r>
                      <a:endParaRPr lang="es-PE" sz="1050" b="0" i="0" u="none" strike="noStrike">
                        <a:solidFill>
                          <a:srgbClr val="000000"/>
                        </a:solidFill>
                        <a:effectLst/>
                        <a:latin typeface="Arial Narrow" panose="020B0606020202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19005472"/>
                  </a:ext>
                </a:extLst>
              </a:tr>
              <a:tr h="234935">
                <a:tc>
                  <a:txBody>
                    <a:bodyPr/>
                    <a:lstStyle/>
                    <a:p>
                      <a:pPr algn="l" fontAlgn="ctr">
                        <a:buNone/>
                      </a:pPr>
                      <a:r>
                        <a:rPr lang="es-PE" sz="1050" b="0" i="0" u="none" strike="noStrike">
                          <a:solidFill>
                            <a:srgbClr val="000000"/>
                          </a:solidFill>
                          <a:effectLst/>
                          <a:latin typeface="Arial Narrow" panose="020B0606020202030204" pitchFamily="34" charset="0"/>
                          <a:cs typeface="Calibri" panose="020F0502020204030204" pitchFamily="34" charset="0"/>
                        </a:rPr>
                        <a:t>HOSPITALIZACIÓN</a:t>
                      </a:r>
                      <a:endParaRPr lang="es-PE" sz="1050" b="0" i="0" u="none" strike="noStrike">
                        <a:solidFill>
                          <a:srgbClr val="000000"/>
                        </a:solidFill>
                        <a:effectLst/>
                        <a:latin typeface="Arial Narrow" panose="020B0606020202030204" pitchFamily="34" charset="0"/>
                      </a:endParaRPr>
                    </a:p>
                  </a:txBody>
                  <a:tcPr marL="85725"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s-PE" sz="1050" b="0" i="0" u="none" strike="noStrike">
                          <a:solidFill>
                            <a:srgbClr val="000000"/>
                          </a:solidFill>
                          <a:effectLst/>
                          <a:latin typeface="Arial Narrow" panose="020B0606020202030204" pitchFamily="34" charset="0"/>
                          <a:cs typeface="Calibri" panose="020F0502020204030204" pitchFamily="34" charset="0"/>
                        </a:rPr>
                        <a:t>4</a:t>
                      </a:r>
                      <a:endParaRPr lang="es-PE" sz="1050" b="0" i="0" u="none" strike="noStrike">
                        <a:solidFill>
                          <a:srgbClr val="000000"/>
                        </a:solidFill>
                        <a:effectLst/>
                        <a:latin typeface="Arial Narrow" panose="020B0606020202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s-PE" sz="1050" b="0" i="0" u="none" strike="noStrike" dirty="0">
                          <a:solidFill>
                            <a:srgbClr val="000000"/>
                          </a:solidFill>
                          <a:effectLst/>
                          <a:latin typeface="Arial Narrow" panose="020B0606020202030204" pitchFamily="34" charset="0"/>
                          <a:cs typeface="Calibri" panose="020F0502020204030204" pitchFamily="34" charset="0"/>
                        </a:rPr>
                        <a:t>S/ 245,837</a:t>
                      </a:r>
                      <a:endParaRPr lang="es-PE" sz="1050" b="0"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69062922"/>
                  </a:ext>
                </a:extLst>
              </a:tr>
              <a:tr h="291480">
                <a:tc>
                  <a:txBody>
                    <a:bodyPr/>
                    <a:lstStyle/>
                    <a:p>
                      <a:pPr marL="0" marR="0" lvl="0" indent="0" algn="ctr" defTabSz="914400" rtl="0" eaLnBrk="1" fontAlgn="b" latinLnBrk="0" hangingPunct="1">
                        <a:lnSpc>
                          <a:spcPct val="100000"/>
                        </a:lnSpc>
                        <a:spcBef>
                          <a:spcPts val="0"/>
                        </a:spcBef>
                        <a:spcAft>
                          <a:spcPts val="0"/>
                        </a:spcAft>
                        <a:buClr>
                          <a:srgbClr val="000000"/>
                        </a:buClr>
                        <a:buSzTx/>
                        <a:buFont typeface="Arial"/>
                        <a:buNone/>
                        <a:tabLst/>
                        <a:defRPr/>
                      </a:pPr>
                      <a:r>
                        <a:rPr lang="es-MX" sz="1050" b="1" i="0" u="none" strike="noStrike" dirty="0">
                          <a:solidFill>
                            <a:srgbClr val="000000"/>
                          </a:solidFill>
                          <a:effectLst/>
                          <a:latin typeface="Arial Narrow" panose="020B0606020202030204" pitchFamily="34" charset="0"/>
                        </a:rPr>
                        <a:t>TOTAL</a:t>
                      </a:r>
                      <a:endParaRPr lang="es-PE" sz="1050" b="1"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r" fontAlgn="b">
                        <a:buNone/>
                      </a:pPr>
                      <a:r>
                        <a:rPr lang="es-PE" sz="1100" b="1" i="0" u="none" strike="noStrike" dirty="0">
                          <a:solidFill>
                            <a:srgbClr val="000000"/>
                          </a:solidFill>
                          <a:effectLst/>
                          <a:latin typeface="Arial Narrow" panose="020B0606020202030204" pitchFamily="34" charset="0"/>
                        </a:rPr>
                        <a:t>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r" fontAlgn="b">
                        <a:buNone/>
                      </a:pPr>
                      <a:r>
                        <a:rPr lang="es-PE" sz="1100" b="1" i="0" u="none" strike="noStrike" dirty="0">
                          <a:solidFill>
                            <a:srgbClr val="000000"/>
                          </a:solidFill>
                          <a:effectLst/>
                          <a:latin typeface="Arial Narrow" panose="020B0606020202030204" pitchFamily="34" charset="0"/>
                        </a:rPr>
                        <a:t>S/ 609,937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115903519"/>
                  </a:ext>
                </a:extLst>
              </a:tr>
            </a:tbl>
          </a:graphicData>
        </a:graphic>
      </p:graphicFrame>
      <p:sp>
        <p:nvSpPr>
          <p:cNvPr id="13" name="CuadroTexto 12">
            <a:extLst>
              <a:ext uri="{FF2B5EF4-FFF2-40B4-BE49-F238E27FC236}">
                <a16:creationId xmlns:a16="http://schemas.microsoft.com/office/drawing/2014/main" id="{A572DBB6-B573-A2D0-C3E2-EE5239D595F7}"/>
              </a:ext>
            </a:extLst>
          </p:cNvPr>
          <p:cNvSpPr txBox="1"/>
          <p:nvPr/>
        </p:nvSpPr>
        <p:spPr>
          <a:xfrm>
            <a:off x="2354456" y="5567003"/>
            <a:ext cx="6093994" cy="275717"/>
          </a:xfrm>
          <a:prstGeom prst="rect">
            <a:avLst/>
          </a:prstGeom>
          <a:noFill/>
        </p:spPr>
        <p:txBody>
          <a:bodyPr wrap="square">
            <a:spAutoFit/>
          </a:bodyPr>
          <a:lstStyle/>
          <a:p>
            <a:pPr>
              <a:lnSpc>
                <a:spcPct val="115000"/>
              </a:lnSpc>
              <a:spcAft>
                <a:spcPts val="800"/>
              </a:spcAft>
              <a:buNone/>
            </a:pPr>
            <a:r>
              <a:rPr lang="es-MX" sz="1100" kern="100" dirty="0">
                <a:solidFill>
                  <a:schemeClr val="tx1"/>
                </a:solidFill>
                <a:effectLst/>
                <a:latin typeface="Arial Narrow" panose="020B0606020202030204" pitchFamily="34" charset="0"/>
                <a:ea typeface="Aptos" panose="020B0004020202020204" pitchFamily="34" charset="0"/>
                <a:cs typeface="Arial" panose="020B0604020202020204" pitchFamily="34" charset="0"/>
              </a:rPr>
              <a:t>Fuente: </a:t>
            </a:r>
            <a:r>
              <a:rPr lang="es-MX" sz="1100" kern="100" dirty="0">
                <a:solidFill>
                  <a:schemeClr val="tx1"/>
                </a:solidFill>
                <a:latin typeface="Arial Narrow" panose="020B0606020202030204" pitchFamily="34" charset="0"/>
                <a:ea typeface="Aptos" panose="020B0004020202020204" pitchFamily="34" charset="0"/>
                <a:cs typeface="Arial" panose="020B0604020202020204" pitchFamily="34" charset="0"/>
              </a:rPr>
              <a:t>Oficio N°D000744-2026-DGOS-MINSA.</a:t>
            </a:r>
            <a:endParaRPr lang="es-PE"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295742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124;p47">
            <a:extLst>
              <a:ext uri="{FF2B5EF4-FFF2-40B4-BE49-F238E27FC236}">
                <a16:creationId xmlns:a16="http://schemas.microsoft.com/office/drawing/2014/main" id="{3C9071B2-FEE3-D036-7064-20FF115865C8}"/>
              </a:ext>
            </a:extLst>
          </p:cNvPr>
          <p:cNvPicPr preferRelativeResize="0"/>
          <p:nvPr/>
        </p:nvPicPr>
        <p:blipFill rotWithShape="1">
          <a:blip r:embed="rId2">
            <a:alphaModFix/>
          </a:blip>
          <a:srcRect/>
          <a:stretch/>
        </p:blipFill>
        <p:spPr>
          <a:xfrm>
            <a:off x="119237" y="228822"/>
            <a:ext cx="2131289" cy="447453"/>
          </a:xfrm>
          <a:prstGeom prst="rect">
            <a:avLst/>
          </a:prstGeom>
          <a:noFill/>
          <a:ln>
            <a:noFill/>
          </a:ln>
        </p:spPr>
      </p:pic>
      <p:sp>
        <p:nvSpPr>
          <p:cNvPr id="5" name="Google Shape;123;p47">
            <a:extLst>
              <a:ext uri="{FF2B5EF4-FFF2-40B4-BE49-F238E27FC236}">
                <a16:creationId xmlns:a16="http://schemas.microsoft.com/office/drawing/2014/main" id="{853602E2-A515-0691-2C58-5521350948A5}"/>
              </a:ext>
            </a:extLst>
          </p:cNvPr>
          <p:cNvSpPr txBox="1"/>
          <p:nvPr/>
        </p:nvSpPr>
        <p:spPr>
          <a:xfrm>
            <a:off x="2707482" y="1714722"/>
            <a:ext cx="9141618" cy="707846"/>
          </a:xfrm>
          <a:prstGeom prst="rect">
            <a:avLst/>
          </a:prstGeom>
          <a:noFill/>
          <a:ln>
            <a:noFill/>
          </a:ln>
        </p:spPr>
        <p:txBody>
          <a:bodyPr spcFirstLastPara="1" wrap="square" lIns="91425" tIns="45700" rIns="91425" bIns="45700" anchor="t" anchorCtr="0">
            <a:spAutoFit/>
          </a:bodyPr>
          <a:lstStyle/>
          <a:p>
            <a:pPr lvl="0" algn="ctr">
              <a:buSzPts val="2000"/>
            </a:pPr>
            <a:r>
              <a:rPr lang="en-US" sz="2000" b="1" dirty="0">
                <a:solidFill>
                  <a:schemeClr val="tx1"/>
                </a:solidFill>
                <a:latin typeface="Calibri"/>
                <a:ea typeface="Calibri"/>
                <a:cs typeface="Calibri"/>
                <a:sym typeface="Calibri"/>
              </a:rPr>
              <a:t>EJECUCIÓN PRESUPUESTAL 2025 PARA </a:t>
            </a:r>
          </a:p>
          <a:p>
            <a:pPr lvl="0" algn="ctr">
              <a:buSzPts val="2000"/>
            </a:pPr>
            <a:r>
              <a:rPr lang="en-US" sz="2000" b="1" dirty="0">
                <a:solidFill>
                  <a:schemeClr val="tx1"/>
                </a:solidFill>
                <a:latin typeface="Calibri"/>
                <a:ea typeface="Calibri"/>
                <a:cs typeface="Calibri"/>
                <a:sym typeface="Calibri"/>
              </a:rPr>
              <a:t>MANTENIMIENTO DE LA INFRAESTRUCTURA Y EL EQUIPAMIENTO</a:t>
            </a:r>
          </a:p>
        </p:txBody>
      </p:sp>
      <p:sp>
        <p:nvSpPr>
          <p:cNvPr id="6" name="CuadroTexto 5">
            <a:extLst>
              <a:ext uri="{FF2B5EF4-FFF2-40B4-BE49-F238E27FC236}">
                <a16:creationId xmlns:a16="http://schemas.microsoft.com/office/drawing/2014/main" id="{288EC71D-521E-2EFA-1AD1-BC4A0B0D71F9}"/>
              </a:ext>
            </a:extLst>
          </p:cNvPr>
          <p:cNvSpPr txBox="1"/>
          <p:nvPr/>
        </p:nvSpPr>
        <p:spPr>
          <a:xfrm>
            <a:off x="2380053" y="4832397"/>
            <a:ext cx="6093994" cy="275717"/>
          </a:xfrm>
          <a:prstGeom prst="rect">
            <a:avLst/>
          </a:prstGeom>
          <a:noFill/>
        </p:spPr>
        <p:txBody>
          <a:bodyPr wrap="square">
            <a:spAutoFit/>
          </a:bodyPr>
          <a:lstStyle/>
          <a:p>
            <a:pPr>
              <a:lnSpc>
                <a:spcPct val="115000"/>
              </a:lnSpc>
              <a:spcAft>
                <a:spcPts val="800"/>
              </a:spcAft>
              <a:buNone/>
            </a:pPr>
            <a:r>
              <a:rPr lang="es-MX" sz="1100" kern="100" dirty="0">
                <a:solidFill>
                  <a:schemeClr val="tx1"/>
                </a:solidFill>
                <a:effectLst/>
                <a:latin typeface="Arial Narrow" panose="020B0606020202030204" pitchFamily="34" charset="0"/>
                <a:ea typeface="Aptos" panose="020B0004020202020204" pitchFamily="34" charset="0"/>
                <a:cs typeface="Arial" panose="020B0604020202020204" pitchFamily="34" charset="0"/>
              </a:rPr>
              <a:t>Fuente: Portal de Transparencia Económica. MEF. Consulta </a:t>
            </a:r>
            <a:r>
              <a:rPr lang="es-MX" sz="1100" kern="100" dirty="0">
                <a:solidFill>
                  <a:schemeClr val="tx1"/>
                </a:solidFill>
                <a:latin typeface="Arial Narrow" panose="020B0606020202030204" pitchFamily="34" charset="0"/>
                <a:ea typeface="Aptos" panose="020B0004020202020204" pitchFamily="34" charset="0"/>
                <a:cs typeface="Arial" panose="020B0604020202020204" pitchFamily="34" charset="0"/>
              </a:rPr>
              <a:t>al 12/08/2026</a:t>
            </a:r>
            <a:r>
              <a:rPr lang="es-MX" sz="1100" kern="100" dirty="0">
                <a:solidFill>
                  <a:schemeClr val="tx1"/>
                </a:solidFill>
                <a:effectLst/>
                <a:latin typeface="Arial Narrow" panose="020B0606020202030204" pitchFamily="34" charset="0"/>
                <a:ea typeface="Aptos" panose="020B0004020202020204" pitchFamily="34" charset="0"/>
                <a:cs typeface="Arial" panose="020B0604020202020204" pitchFamily="34" charset="0"/>
              </a:rPr>
              <a:t>.</a:t>
            </a:r>
            <a:endParaRPr lang="es-PE"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9" name="Tabla 8">
            <a:extLst>
              <a:ext uri="{FF2B5EF4-FFF2-40B4-BE49-F238E27FC236}">
                <a16:creationId xmlns:a16="http://schemas.microsoft.com/office/drawing/2014/main" id="{C12FA133-3223-C253-D62D-A658F959ECDF}"/>
              </a:ext>
            </a:extLst>
          </p:cNvPr>
          <p:cNvGraphicFramePr>
            <a:graphicFrameLocks noGrp="1"/>
          </p:cNvGraphicFramePr>
          <p:nvPr/>
        </p:nvGraphicFramePr>
        <p:xfrm>
          <a:off x="2486025" y="2564175"/>
          <a:ext cx="9363075" cy="2229084"/>
        </p:xfrm>
        <a:graphic>
          <a:graphicData uri="http://schemas.openxmlformats.org/drawingml/2006/table">
            <a:tbl>
              <a:tblPr/>
              <a:tblGrid>
                <a:gridCol w="4307681">
                  <a:extLst>
                    <a:ext uri="{9D8B030D-6E8A-4147-A177-3AD203B41FA5}">
                      <a16:colId xmlns:a16="http://schemas.microsoft.com/office/drawing/2014/main" val="798238402"/>
                    </a:ext>
                  </a:extLst>
                </a:gridCol>
                <a:gridCol w="797719">
                  <a:extLst>
                    <a:ext uri="{9D8B030D-6E8A-4147-A177-3AD203B41FA5}">
                      <a16:colId xmlns:a16="http://schemas.microsoft.com/office/drawing/2014/main" val="4268463867"/>
                    </a:ext>
                  </a:extLst>
                </a:gridCol>
                <a:gridCol w="950670">
                  <a:extLst>
                    <a:ext uri="{9D8B030D-6E8A-4147-A177-3AD203B41FA5}">
                      <a16:colId xmlns:a16="http://schemas.microsoft.com/office/drawing/2014/main" val="2540372907"/>
                    </a:ext>
                  </a:extLst>
                </a:gridCol>
                <a:gridCol w="838396">
                  <a:extLst>
                    <a:ext uri="{9D8B030D-6E8A-4147-A177-3AD203B41FA5}">
                      <a16:colId xmlns:a16="http://schemas.microsoft.com/office/drawing/2014/main" val="2025742703"/>
                    </a:ext>
                  </a:extLst>
                </a:gridCol>
                <a:gridCol w="857027">
                  <a:extLst>
                    <a:ext uri="{9D8B030D-6E8A-4147-A177-3AD203B41FA5}">
                      <a16:colId xmlns:a16="http://schemas.microsoft.com/office/drawing/2014/main" val="2429409241"/>
                    </a:ext>
                  </a:extLst>
                </a:gridCol>
                <a:gridCol w="861261">
                  <a:extLst>
                    <a:ext uri="{9D8B030D-6E8A-4147-A177-3AD203B41FA5}">
                      <a16:colId xmlns:a16="http://schemas.microsoft.com/office/drawing/2014/main" val="3155229319"/>
                    </a:ext>
                  </a:extLst>
                </a:gridCol>
                <a:gridCol w="750321">
                  <a:extLst>
                    <a:ext uri="{9D8B030D-6E8A-4147-A177-3AD203B41FA5}">
                      <a16:colId xmlns:a16="http://schemas.microsoft.com/office/drawing/2014/main" val="2778111883"/>
                    </a:ext>
                  </a:extLst>
                </a:gridCol>
              </a:tblGrid>
              <a:tr h="812173">
                <a:tc rowSpan="2">
                  <a:txBody>
                    <a:bodyPr/>
                    <a:lstStyle/>
                    <a:p>
                      <a:pPr algn="ctr" fontAlgn="ctr">
                        <a:buNone/>
                      </a:pPr>
                      <a:r>
                        <a:rPr lang="es-PE" sz="1400" b="1" i="0" u="none" strike="noStrike" dirty="0">
                          <a:solidFill>
                            <a:schemeClr val="bg1"/>
                          </a:solidFill>
                          <a:effectLst/>
                          <a:latin typeface="Arial Narrow" panose="020B0606020202030204" pitchFamily="34" charset="0"/>
                        </a:rPr>
                        <a:t>UNIDAD EJECUTORA</a:t>
                      </a:r>
                    </a:p>
                  </a:txBody>
                  <a:tcPr marL="9525" marR="9525" marT="9525"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F6FC6"/>
                    </a:solidFill>
                  </a:tcPr>
                </a:tc>
                <a:tc gridSpan="3">
                  <a:txBody>
                    <a:bodyPr/>
                    <a:lstStyle/>
                    <a:p>
                      <a:pPr algn="ctr" fontAlgn="b">
                        <a:buNone/>
                      </a:pPr>
                      <a:r>
                        <a:rPr lang="es-MX" sz="1400" b="1" i="0" u="none" strike="noStrike" cap="none" dirty="0">
                          <a:solidFill>
                            <a:schemeClr val="bg1"/>
                          </a:solidFill>
                          <a:effectLst/>
                          <a:latin typeface="Arial Narrow" panose="020B0606020202030204" pitchFamily="34" charset="0"/>
                          <a:ea typeface="+mn-ea"/>
                          <a:cs typeface="+mn-cs"/>
                          <a:sym typeface="Arial"/>
                        </a:rPr>
                        <a:t>7: DE MAQUINARIAS Y EQUIPOS</a:t>
                      </a:r>
                      <a:endParaRPr lang="es-MX" sz="1400" b="1" i="0" u="none" strike="noStrike" dirty="0">
                        <a:solidFill>
                          <a:schemeClr val="bg1"/>
                        </a:solidFill>
                        <a:effectLst/>
                        <a:latin typeface="Arial Narrow" panose="020B0606020202030204" pitchFamily="34" charset="0"/>
                      </a:endParaRPr>
                    </a:p>
                  </a:txBody>
                  <a:tcPr marL="9525" marR="9525" marT="9525"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0F6FC6"/>
                    </a:solidFill>
                  </a:tcPr>
                </a:tc>
                <a:tc hMerge="1">
                  <a:txBody>
                    <a:bodyPr/>
                    <a:lstStyle/>
                    <a:p>
                      <a:endParaRPr lang="es-PE"/>
                    </a:p>
                  </a:txBody>
                  <a:tcPr/>
                </a:tc>
                <a:tc hMerge="1">
                  <a:txBody>
                    <a:bodyPr/>
                    <a:lstStyle/>
                    <a:p>
                      <a:endParaRPr lang="es-PE"/>
                    </a:p>
                  </a:txBody>
                  <a:tcPr/>
                </a:tc>
                <a:tc gridSpan="3">
                  <a:txBody>
                    <a:bodyPr/>
                    <a:lstStyle/>
                    <a:p>
                      <a:pPr algn="ctr" fontAlgn="b">
                        <a:buNone/>
                      </a:pPr>
                      <a:r>
                        <a:rPr lang="es-MX" sz="1400" b="1" i="0" u="none" strike="noStrike" cap="none" dirty="0">
                          <a:solidFill>
                            <a:schemeClr val="bg1"/>
                          </a:solidFill>
                          <a:effectLst/>
                          <a:latin typeface="Arial Narrow" panose="020B0606020202030204" pitchFamily="34" charset="0"/>
                          <a:ea typeface="+mn-ea"/>
                          <a:cs typeface="+mn-cs"/>
                          <a:sym typeface="Arial"/>
                        </a:rPr>
                        <a:t>2: DE EDIFICACIONES, OFICINAS Y ESTRUCTURAS</a:t>
                      </a:r>
                      <a:endParaRPr lang="es-MX" sz="1400" b="1" i="0" u="none" strike="noStrike" dirty="0">
                        <a:solidFill>
                          <a:schemeClr val="bg1"/>
                        </a:solidFill>
                        <a:effectLst/>
                        <a:latin typeface="Arial Narrow" panose="020B0606020202030204" pitchFamily="34" charset="0"/>
                      </a:endParaRPr>
                    </a:p>
                  </a:txBody>
                  <a:tcPr marL="9525" marR="9525" marT="9525"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0F6FC6"/>
                    </a:solidFill>
                  </a:tcPr>
                </a:tc>
                <a:tc hMerge="1">
                  <a:txBody>
                    <a:bodyPr/>
                    <a:lstStyle/>
                    <a:p>
                      <a:endParaRPr lang="es-PE"/>
                    </a:p>
                  </a:txBody>
                  <a:tcPr/>
                </a:tc>
                <a:tc hMerge="1">
                  <a:txBody>
                    <a:bodyPr/>
                    <a:lstStyle/>
                    <a:p>
                      <a:endParaRPr lang="es-PE" dirty="0"/>
                    </a:p>
                  </a:txBody>
                  <a:tcPr/>
                </a:tc>
                <a:extLst>
                  <a:ext uri="{0D108BD9-81ED-4DB2-BD59-A6C34878D82A}">
                    <a16:rowId xmlns:a16="http://schemas.microsoft.com/office/drawing/2014/main" val="984577024"/>
                  </a:ext>
                </a:extLst>
              </a:tr>
              <a:tr h="313442">
                <a:tc vMerge="1">
                  <a:txBody>
                    <a:bodyPr/>
                    <a:lstStyle/>
                    <a:p>
                      <a:endParaRPr lang="es-PE"/>
                    </a:p>
                  </a:txBody>
                  <a:tcPr/>
                </a:tc>
                <a:tc>
                  <a:txBody>
                    <a:bodyPr/>
                    <a:lstStyle/>
                    <a:p>
                      <a:pPr algn="ctr" fontAlgn="ctr">
                        <a:buNone/>
                      </a:pPr>
                      <a:r>
                        <a:rPr lang="es-MX" sz="1400" b="1" i="0" u="none" strike="noStrike" dirty="0">
                          <a:solidFill>
                            <a:srgbClr val="FFFFFF"/>
                          </a:solidFill>
                          <a:effectLst/>
                          <a:latin typeface="Arial Narrow" panose="020B0606020202030204" pitchFamily="34" charset="0"/>
                        </a:rPr>
                        <a:t>PIM</a:t>
                      </a:r>
                      <a:endParaRPr lang="es-PE" sz="1400" b="1" i="0" u="none" strike="noStrike" dirty="0">
                        <a:solidFill>
                          <a:srgbClr val="FFFFFF"/>
                        </a:solidFill>
                        <a:effectLst/>
                        <a:latin typeface="Arial Narrow" panose="020B0606020202030204" pitchFamily="34" charset="0"/>
                      </a:endParaRPr>
                    </a:p>
                  </a:txBody>
                  <a:tcPr marL="9525" marR="9525" marT="9525"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F6FC6"/>
                    </a:solidFill>
                  </a:tcPr>
                </a:tc>
                <a:tc>
                  <a:txBody>
                    <a:bodyPr/>
                    <a:lstStyle/>
                    <a:p>
                      <a:pPr algn="ctr" fontAlgn="ctr">
                        <a:buNone/>
                      </a:pPr>
                      <a:r>
                        <a:rPr lang="es-MX" sz="1400" b="1" i="0" u="none" strike="noStrike" dirty="0">
                          <a:solidFill>
                            <a:srgbClr val="FFFFFF"/>
                          </a:solidFill>
                          <a:effectLst/>
                          <a:latin typeface="Arial Narrow" panose="020B0606020202030204" pitchFamily="34" charset="0"/>
                        </a:rPr>
                        <a:t>DEV</a:t>
                      </a:r>
                      <a:endParaRPr lang="es-PE" sz="1400" b="1" i="0" u="none" strike="noStrike" dirty="0">
                        <a:solidFill>
                          <a:srgbClr val="FFFFFF"/>
                        </a:solidFill>
                        <a:effectLst/>
                        <a:latin typeface="Arial Narrow" panose="020B0606020202030204" pitchFamily="34" charset="0"/>
                      </a:endParaRPr>
                    </a:p>
                  </a:txBody>
                  <a:tcPr marL="9525" marR="9525" marT="9525"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F6FC6"/>
                    </a:solidFill>
                  </a:tcPr>
                </a:tc>
                <a:tc>
                  <a:txBody>
                    <a:bodyPr/>
                    <a:lstStyle/>
                    <a:p>
                      <a:pPr algn="ctr" fontAlgn="ctr">
                        <a:buNone/>
                      </a:pPr>
                      <a:r>
                        <a:rPr lang="es-MX" sz="1400" b="1" i="0" u="none" strike="noStrike" dirty="0">
                          <a:solidFill>
                            <a:srgbClr val="FFFFFF"/>
                          </a:solidFill>
                          <a:effectLst/>
                          <a:latin typeface="Arial Narrow" panose="020B0606020202030204" pitchFamily="34" charset="0"/>
                        </a:rPr>
                        <a:t>AVANCE</a:t>
                      </a:r>
                      <a:endParaRPr lang="es-PE" sz="1400" b="1" i="0" u="none" strike="noStrike" dirty="0">
                        <a:solidFill>
                          <a:srgbClr val="FFFFFF"/>
                        </a:solidFill>
                        <a:effectLst/>
                        <a:latin typeface="Arial Narrow" panose="020B0606020202030204" pitchFamily="34" charset="0"/>
                      </a:endParaRPr>
                    </a:p>
                  </a:txBody>
                  <a:tcPr marL="9525" marR="9525" marT="9525"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F6FC6"/>
                    </a:solidFill>
                  </a:tcPr>
                </a:tc>
                <a:tc>
                  <a:txBody>
                    <a:bodyPr/>
                    <a:lstStyle/>
                    <a:p>
                      <a:pPr algn="ctr" fontAlgn="ctr">
                        <a:buNone/>
                      </a:pPr>
                      <a:r>
                        <a:rPr lang="es-MX" sz="1400" b="1" i="0" u="none" strike="noStrike" dirty="0">
                          <a:solidFill>
                            <a:srgbClr val="FFFFFF"/>
                          </a:solidFill>
                          <a:effectLst/>
                          <a:latin typeface="Arial Narrow" panose="020B0606020202030204" pitchFamily="34" charset="0"/>
                        </a:rPr>
                        <a:t>PIM</a:t>
                      </a:r>
                      <a:endParaRPr lang="es-PE" sz="1400" b="1" i="0" u="none" strike="noStrike" dirty="0">
                        <a:solidFill>
                          <a:srgbClr val="FFFFFF"/>
                        </a:solidFill>
                        <a:effectLst/>
                        <a:latin typeface="Arial Narrow" panose="020B0606020202030204" pitchFamily="34" charset="0"/>
                      </a:endParaRPr>
                    </a:p>
                  </a:txBody>
                  <a:tcPr marL="9525" marR="9525" marT="9525"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F6FC6"/>
                    </a:solidFill>
                  </a:tcPr>
                </a:tc>
                <a:tc>
                  <a:txBody>
                    <a:bodyPr/>
                    <a:lstStyle/>
                    <a:p>
                      <a:pPr algn="ctr" fontAlgn="ctr">
                        <a:buNone/>
                      </a:pPr>
                      <a:r>
                        <a:rPr lang="es-MX" sz="1400" b="1" i="0" u="none" strike="noStrike" dirty="0">
                          <a:solidFill>
                            <a:srgbClr val="FFFFFF"/>
                          </a:solidFill>
                          <a:effectLst/>
                          <a:latin typeface="Arial Narrow" panose="020B0606020202030204" pitchFamily="34" charset="0"/>
                        </a:rPr>
                        <a:t>DEV</a:t>
                      </a:r>
                      <a:endParaRPr lang="es-PE" sz="1400" b="1" i="0" u="none" strike="noStrike" dirty="0">
                        <a:solidFill>
                          <a:srgbClr val="FFFFFF"/>
                        </a:solidFill>
                        <a:effectLst/>
                        <a:latin typeface="Arial Narrow" panose="020B0606020202030204" pitchFamily="34" charset="0"/>
                      </a:endParaRPr>
                    </a:p>
                  </a:txBody>
                  <a:tcPr marL="9525" marR="9525" marT="9525"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F6FC6"/>
                    </a:solidFill>
                  </a:tcPr>
                </a:tc>
                <a:tc>
                  <a:txBody>
                    <a:bodyPr/>
                    <a:lstStyle/>
                    <a:p>
                      <a:pPr algn="ctr" fontAlgn="ctr">
                        <a:buNone/>
                      </a:pPr>
                      <a:r>
                        <a:rPr lang="es-MX" sz="1400" b="1" i="0" u="none" strike="noStrike" dirty="0">
                          <a:solidFill>
                            <a:srgbClr val="FFFFFF"/>
                          </a:solidFill>
                          <a:effectLst/>
                          <a:latin typeface="Arial Narrow" panose="020B0606020202030204" pitchFamily="34" charset="0"/>
                        </a:rPr>
                        <a:t>AVANCE</a:t>
                      </a:r>
                      <a:endParaRPr lang="es-PE" sz="1400" b="1" i="0" u="none" strike="noStrike" dirty="0">
                        <a:solidFill>
                          <a:srgbClr val="FFFFFF"/>
                        </a:solidFill>
                        <a:effectLst/>
                        <a:latin typeface="Arial Narrow" panose="020B0606020202030204" pitchFamily="34" charset="0"/>
                      </a:endParaRPr>
                    </a:p>
                  </a:txBody>
                  <a:tcPr marL="9525" marR="9525" marT="9525"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0F6FC6"/>
                    </a:solidFill>
                  </a:tcPr>
                </a:tc>
                <a:extLst>
                  <a:ext uri="{0D108BD9-81ED-4DB2-BD59-A6C34878D82A}">
                    <a16:rowId xmlns:a16="http://schemas.microsoft.com/office/drawing/2014/main" val="3176328832"/>
                  </a:ext>
                </a:extLst>
              </a:tr>
              <a:tr h="301330">
                <a:tc>
                  <a:txBody>
                    <a:bodyPr/>
                    <a:lstStyle/>
                    <a:p>
                      <a:pPr algn="l" fontAlgn="b">
                        <a:buNone/>
                      </a:pPr>
                      <a:r>
                        <a:rPr lang="es-PE" sz="1400" b="0" i="0" u="none" strike="noStrike" cap="none" dirty="0">
                          <a:solidFill>
                            <a:schemeClr val="tx1"/>
                          </a:solidFill>
                          <a:effectLst/>
                          <a:latin typeface="Arial Narrow" panose="020B0606020202030204" pitchFamily="34" charset="0"/>
                          <a:ea typeface="+mn-ea"/>
                          <a:cs typeface="+mn-cs"/>
                          <a:sym typeface="Arial"/>
                        </a:rPr>
                        <a:t>400-940: REGION TUMBES-SALUD</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r" fontAlgn="b">
                        <a:buNone/>
                      </a:pPr>
                      <a:r>
                        <a:rPr lang="es-PE" sz="1400" b="0" i="0" u="none" strike="noStrike" cap="none" dirty="0">
                          <a:solidFill>
                            <a:schemeClr val="tx1"/>
                          </a:solidFill>
                          <a:effectLst/>
                          <a:latin typeface="Arial Narrow" panose="020B0606020202030204" pitchFamily="34" charset="0"/>
                          <a:ea typeface="+mn-ea"/>
                          <a:cs typeface="+mn-cs"/>
                          <a:sym typeface="Arial"/>
                        </a:rPr>
                        <a:t>295,287</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r" fontAlgn="b">
                        <a:buNone/>
                      </a:pPr>
                      <a:r>
                        <a:rPr lang="es-PE" sz="1400" b="0" i="0" u="none" strike="noStrike" cap="none" dirty="0">
                          <a:solidFill>
                            <a:schemeClr val="tx1"/>
                          </a:solidFill>
                          <a:effectLst/>
                          <a:latin typeface="Arial Narrow" panose="020B0606020202030204" pitchFamily="34" charset="0"/>
                          <a:ea typeface="+mn-ea"/>
                          <a:cs typeface="+mn-cs"/>
                          <a:sym typeface="Arial"/>
                        </a:rPr>
                        <a:t>249,638</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ctr" fontAlgn="b">
                        <a:buNone/>
                      </a:pPr>
                      <a:r>
                        <a:rPr lang="es-PE" sz="1400" b="1" i="0" u="none" strike="noStrike" cap="none" dirty="0">
                          <a:solidFill>
                            <a:schemeClr val="tx1"/>
                          </a:solidFill>
                          <a:effectLst/>
                          <a:latin typeface="Arial Narrow" panose="020B0606020202030204" pitchFamily="34" charset="0"/>
                          <a:ea typeface="+mn-ea"/>
                          <a:cs typeface="+mn-cs"/>
                          <a:sym typeface="Arial"/>
                        </a:rPr>
                        <a:t>84.5%</a:t>
                      </a:r>
                      <a:endParaRPr lang="es-PE" sz="1400" b="1"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2"/>
                    </a:solidFill>
                  </a:tcPr>
                </a:tc>
                <a:tc>
                  <a:txBody>
                    <a:bodyPr/>
                    <a:lstStyle/>
                    <a:p>
                      <a:pPr algn="r" fontAlgn="b">
                        <a:buNone/>
                      </a:pPr>
                      <a:r>
                        <a:rPr lang="es-PE" sz="1400" b="0" i="0" u="none" strike="noStrike" cap="none" dirty="0">
                          <a:solidFill>
                            <a:schemeClr val="tx1"/>
                          </a:solidFill>
                          <a:effectLst/>
                          <a:latin typeface="Arial Narrow" panose="020B0606020202030204" pitchFamily="34" charset="0"/>
                          <a:ea typeface="+mn-ea"/>
                          <a:cs typeface="+mn-cs"/>
                          <a:sym typeface="Arial"/>
                        </a:rPr>
                        <a:t>890,405</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r" fontAlgn="b">
                        <a:buNone/>
                      </a:pPr>
                      <a:r>
                        <a:rPr lang="es-PE" sz="1400" b="0" i="0" u="none" strike="noStrike" cap="none" dirty="0">
                          <a:solidFill>
                            <a:schemeClr val="tx1"/>
                          </a:solidFill>
                          <a:effectLst/>
                          <a:latin typeface="Arial Narrow" panose="020B0606020202030204" pitchFamily="34" charset="0"/>
                          <a:ea typeface="+mn-ea"/>
                          <a:cs typeface="+mn-cs"/>
                          <a:sym typeface="Arial"/>
                        </a:rPr>
                        <a:t>631,109</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ctr" fontAlgn="b">
                        <a:buNone/>
                      </a:pPr>
                      <a:r>
                        <a:rPr lang="es-PE" sz="1400" b="1" i="0" u="none" strike="noStrike" cap="none" dirty="0">
                          <a:solidFill>
                            <a:schemeClr val="tx1"/>
                          </a:solidFill>
                          <a:effectLst/>
                          <a:latin typeface="Arial Narrow" panose="020B0606020202030204" pitchFamily="34" charset="0"/>
                          <a:ea typeface="+mn-ea"/>
                          <a:cs typeface="+mn-cs"/>
                          <a:sym typeface="Arial"/>
                        </a:rPr>
                        <a:t>70.9%</a:t>
                      </a:r>
                      <a:endParaRPr lang="es-PE" sz="1400" b="1"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2315376072"/>
                  </a:ext>
                </a:extLst>
              </a:tr>
              <a:tr h="301330">
                <a:tc>
                  <a:txBody>
                    <a:bodyPr/>
                    <a:lstStyle/>
                    <a:p>
                      <a:pPr algn="l" fontAlgn="b">
                        <a:buNone/>
                      </a:pPr>
                      <a:r>
                        <a:rPr lang="es-PE" sz="1400" b="0" i="0" u="none" strike="noStrike" cap="none" dirty="0">
                          <a:solidFill>
                            <a:schemeClr val="tx1"/>
                          </a:solidFill>
                          <a:effectLst/>
                          <a:latin typeface="Arial Narrow" panose="020B0606020202030204" pitchFamily="34" charset="0"/>
                          <a:ea typeface="+mn-ea"/>
                          <a:cs typeface="+mn-cs"/>
                          <a:sym typeface="Arial"/>
                        </a:rPr>
                        <a:t>402-1436: GOB.REG.TUMBES-HOSP.REGIONAL JOSE ALFREDO MENDOZA OLAVARRIA-JAMO II-2 TUMBES</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r" fontAlgn="b">
                        <a:buNone/>
                      </a:pPr>
                      <a:r>
                        <a:rPr lang="es-PE" sz="1400" b="0" i="0" u="none" strike="noStrike" cap="none" dirty="0">
                          <a:solidFill>
                            <a:schemeClr val="tx1"/>
                          </a:solidFill>
                          <a:effectLst/>
                          <a:latin typeface="Arial Narrow" panose="020B0606020202030204" pitchFamily="34" charset="0"/>
                          <a:ea typeface="+mn-ea"/>
                          <a:cs typeface="+mn-cs"/>
                          <a:sym typeface="Arial"/>
                        </a:rPr>
                        <a:t>318,114</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r" fontAlgn="b">
                        <a:buNone/>
                      </a:pPr>
                      <a:r>
                        <a:rPr lang="es-PE" sz="1400" b="0" i="0" u="none" strike="noStrike" cap="none" dirty="0">
                          <a:solidFill>
                            <a:schemeClr val="tx1"/>
                          </a:solidFill>
                          <a:effectLst/>
                          <a:latin typeface="Arial Narrow" panose="020B0606020202030204" pitchFamily="34" charset="0"/>
                          <a:ea typeface="+mn-ea"/>
                          <a:cs typeface="+mn-cs"/>
                          <a:sym typeface="Arial"/>
                        </a:rPr>
                        <a:t>260,113</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ctr" fontAlgn="b">
                        <a:buNone/>
                      </a:pPr>
                      <a:r>
                        <a:rPr lang="es-PE" sz="1400" b="1" i="0" u="none" strike="noStrike" cap="none" dirty="0">
                          <a:solidFill>
                            <a:schemeClr val="tx1"/>
                          </a:solidFill>
                          <a:effectLst/>
                          <a:latin typeface="Arial Narrow" panose="020B0606020202030204" pitchFamily="34" charset="0"/>
                          <a:ea typeface="+mn-ea"/>
                          <a:cs typeface="+mn-cs"/>
                          <a:sym typeface="Arial"/>
                        </a:rPr>
                        <a:t>81.8%</a:t>
                      </a:r>
                      <a:endParaRPr lang="es-PE" sz="1400" b="1"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2"/>
                    </a:solidFill>
                  </a:tcPr>
                </a:tc>
                <a:tc>
                  <a:txBody>
                    <a:bodyPr/>
                    <a:lstStyle/>
                    <a:p>
                      <a:pPr algn="r" fontAlgn="b">
                        <a:buNone/>
                      </a:pPr>
                      <a:r>
                        <a:rPr lang="es-PE" sz="1400" b="0" i="0" u="none" strike="noStrike" cap="none" dirty="0">
                          <a:solidFill>
                            <a:schemeClr val="tx1"/>
                          </a:solidFill>
                          <a:effectLst/>
                          <a:latin typeface="Arial Narrow" panose="020B0606020202030204" pitchFamily="34" charset="0"/>
                          <a:ea typeface="+mn-ea"/>
                          <a:cs typeface="+mn-cs"/>
                          <a:sym typeface="Arial"/>
                        </a:rPr>
                        <a:t>394,793</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r" fontAlgn="b">
                        <a:buNone/>
                      </a:pPr>
                      <a:r>
                        <a:rPr lang="es-PE" sz="1400" b="0" i="0" u="none" strike="noStrike" cap="none" dirty="0">
                          <a:solidFill>
                            <a:schemeClr val="tx1"/>
                          </a:solidFill>
                          <a:effectLst/>
                          <a:latin typeface="Arial Narrow" panose="020B0606020202030204" pitchFamily="34" charset="0"/>
                          <a:ea typeface="+mn-ea"/>
                          <a:cs typeface="+mn-cs"/>
                          <a:sym typeface="Arial"/>
                        </a:rPr>
                        <a:t>362,793</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ctr" fontAlgn="b">
                        <a:buNone/>
                      </a:pPr>
                      <a:r>
                        <a:rPr lang="es-PE" sz="1400" b="1" i="0" u="none" strike="noStrike" cap="none" dirty="0">
                          <a:solidFill>
                            <a:schemeClr val="tx1"/>
                          </a:solidFill>
                          <a:effectLst/>
                          <a:latin typeface="Arial Narrow" panose="020B0606020202030204" pitchFamily="34" charset="0"/>
                          <a:ea typeface="+mn-ea"/>
                          <a:cs typeface="+mn-cs"/>
                          <a:sym typeface="Arial"/>
                        </a:rPr>
                        <a:t>91.9%</a:t>
                      </a:r>
                      <a:endParaRPr lang="es-PE" sz="1400" b="1"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3170925511"/>
                  </a:ext>
                </a:extLst>
              </a:tr>
              <a:tr h="365894">
                <a:tc>
                  <a:txBody>
                    <a:bodyPr/>
                    <a:lstStyle/>
                    <a:p>
                      <a:pPr marR="0" algn="just" rtl="0" fontAlgn="b">
                        <a:lnSpc>
                          <a:spcPct val="100000"/>
                        </a:lnSpc>
                        <a:spcBef>
                          <a:spcPts val="0"/>
                        </a:spcBef>
                        <a:spcAft>
                          <a:spcPts val="0"/>
                        </a:spcAft>
                        <a:buClr>
                          <a:srgbClr val="000000"/>
                        </a:buClr>
                        <a:buFont typeface="Arial"/>
                        <a:buNone/>
                      </a:pPr>
                      <a:r>
                        <a:rPr lang="es-MX" sz="1200" b="1" i="0" u="none" strike="noStrike" cap="none" dirty="0">
                          <a:solidFill>
                            <a:srgbClr val="000000"/>
                          </a:solidFill>
                          <a:effectLst/>
                          <a:latin typeface="Arial Narrow" panose="020B0606020202030204" pitchFamily="34" charset="0"/>
                          <a:ea typeface="+mn-ea"/>
                          <a:cs typeface="+mn-cs"/>
                          <a:sym typeface="Arial"/>
                        </a:rPr>
                        <a:t>Pliego 441: GOBIERNO REGIONAL DEL DEPARTAMENTO DE ANCASH</a:t>
                      </a:r>
                      <a:endParaRPr lang="es-ES" sz="1200" b="1" i="0" u="none" strike="noStrike" cap="none" dirty="0">
                        <a:solidFill>
                          <a:srgbClr val="000000"/>
                        </a:solidFill>
                        <a:effectLst/>
                        <a:latin typeface="Arial Narrow" panose="020B0606020202030204" pitchFamily="34" charset="0"/>
                        <a:ea typeface="+mn-ea"/>
                        <a:cs typeface="+mn-cs"/>
                        <a:sym typeface="Arial"/>
                      </a:endParaRP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r" fontAlgn="b">
                        <a:buNone/>
                      </a:pPr>
                      <a:r>
                        <a:rPr lang="es-PE" sz="1400" b="1" i="0" u="none" strike="noStrike" dirty="0">
                          <a:solidFill>
                            <a:srgbClr val="000000"/>
                          </a:solidFill>
                          <a:effectLst/>
                          <a:latin typeface="Arial Narrow" panose="020B0606020202030204" pitchFamily="34" charset="0"/>
                        </a:rPr>
                        <a:t>613,401</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r" fontAlgn="b">
                        <a:buNone/>
                      </a:pPr>
                      <a:r>
                        <a:rPr lang="es-PE" sz="1400" b="1" i="0" u="none" strike="noStrike">
                          <a:solidFill>
                            <a:srgbClr val="000000"/>
                          </a:solidFill>
                          <a:effectLst/>
                          <a:latin typeface="Arial Narrow" panose="020B0606020202030204" pitchFamily="34" charset="0"/>
                        </a:rPr>
                        <a:t>509,751</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ctr" fontAlgn="b">
                        <a:buNone/>
                      </a:pPr>
                      <a:r>
                        <a:rPr lang="es-PE" sz="1400" b="1" i="0" u="none" strike="noStrike" dirty="0">
                          <a:solidFill>
                            <a:srgbClr val="000000"/>
                          </a:solidFill>
                          <a:effectLst/>
                          <a:latin typeface="Arial Narrow" panose="020B0606020202030204" pitchFamily="34" charset="0"/>
                        </a:rPr>
                        <a:t>83.1%</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2"/>
                    </a:solidFill>
                  </a:tcPr>
                </a:tc>
                <a:tc>
                  <a:txBody>
                    <a:bodyPr/>
                    <a:lstStyle/>
                    <a:p>
                      <a:pPr algn="r" fontAlgn="b">
                        <a:buNone/>
                      </a:pPr>
                      <a:r>
                        <a:rPr lang="es-PE" sz="1400" b="1" i="0" u="none" strike="noStrike">
                          <a:solidFill>
                            <a:srgbClr val="000000"/>
                          </a:solidFill>
                          <a:effectLst/>
                          <a:latin typeface="Arial Narrow" panose="020B0606020202030204" pitchFamily="34" charset="0"/>
                        </a:rPr>
                        <a:t>1,285,198</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r" fontAlgn="b">
                        <a:buNone/>
                      </a:pPr>
                      <a:r>
                        <a:rPr lang="es-PE" sz="1400" b="1" i="0" u="none" strike="noStrike">
                          <a:solidFill>
                            <a:srgbClr val="000000"/>
                          </a:solidFill>
                          <a:effectLst/>
                          <a:latin typeface="Arial Narrow" panose="020B0606020202030204" pitchFamily="34" charset="0"/>
                        </a:rPr>
                        <a:t>993,902</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FFFFF"/>
                    </a:solidFill>
                  </a:tcPr>
                </a:tc>
                <a:tc>
                  <a:txBody>
                    <a:bodyPr/>
                    <a:lstStyle/>
                    <a:p>
                      <a:pPr algn="ctr" fontAlgn="b">
                        <a:buNone/>
                      </a:pPr>
                      <a:r>
                        <a:rPr lang="es-PE" sz="1400" b="1" i="0" u="none" strike="noStrike" dirty="0">
                          <a:solidFill>
                            <a:srgbClr val="000000"/>
                          </a:solidFill>
                          <a:effectLst/>
                          <a:latin typeface="Arial Narrow" panose="020B0606020202030204" pitchFamily="34" charset="0"/>
                        </a:rPr>
                        <a:t>77.3%</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1083645450"/>
                  </a:ext>
                </a:extLst>
              </a:tr>
            </a:tbl>
          </a:graphicData>
        </a:graphic>
      </p:graphicFrame>
      <p:sp>
        <p:nvSpPr>
          <p:cNvPr id="10" name="Google Shape;122;p47">
            <a:extLst>
              <a:ext uri="{FF2B5EF4-FFF2-40B4-BE49-F238E27FC236}">
                <a16:creationId xmlns:a16="http://schemas.microsoft.com/office/drawing/2014/main" id="{DA88E8A1-ECED-5423-2F12-926A6191306E}"/>
              </a:ext>
            </a:extLst>
          </p:cNvPr>
          <p:cNvSpPr/>
          <p:nvPr/>
        </p:nvSpPr>
        <p:spPr>
          <a:xfrm>
            <a:off x="0" y="1084812"/>
            <a:ext cx="2250526" cy="468837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 name="Google Shape;123;p47">
            <a:extLst>
              <a:ext uri="{FF2B5EF4-FFF2-40B4-BE49-F238E27FC236}">
                <a16:creationId xmlns:a16="http://schemas.microsoft.com/office/drawing/2014/main" id="{C13561C4-612C-FFAB-68FC-63E7D5A02048}"/>
              </a:ext>
            </a:extLst>
          </p:cNvPr>
          <p:cNvSpPr txBox="1"/>
          <p:nvPr/>
        </p:nvSpPr>
        <p:spPr>
          <a:xfrm>
            <a:off x="0" y="2740925"/>
            <a:ext cx="2250526" cy="92328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b="1" dirty="0">
                <a:solidFill>
                  <a:schemeClr val="bg1"/>
                </a:solidFill>
                <a:latin typeface="Calibri"/>
                <a:ea typeface="Calibri"/>
                <a:cs typeface="Calibri"/>
                <a:sym typeface="Calibri"/>
              </a:rPr>
              <a:t>EJECUCIÓN PRESUPUESTAL 2025</a:t>
            </a:r>
          </a:p>
          <a:p>
            <a:pPr algn="ctr">
              <a:buSzPts val="2000"/>
            </a:pPr>
            <a:r>
              <a:rPr lang="en-US" sz="1800" b="1" dirty="0">
                <a:solidFill>
                  <a:schemeClr val="bg1"/>
                </a:solidFill>
                <a:latin typeface="Calibri"/>
                <a:ea typeface="Calibri"/>
                <a:cs typeface="Calibri"/>
                <a:sym typeface="Calibri"/>
              </a:rPr>
              <a:t>TUMBES</a:t>
            </a:r>
            <a:endParaRPr lang="en-US" sz="180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165842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39669-1AD8-B954-69A4-1685A06EDC18}"/>
            </a:ext>
          </a:extLst>
        </p:cNvPr>
        <p:cNvGrpSpPr/>
        <p:nvPr/>
      </p:nvGrpSpPr>
      <p:grpSpPr>
        <a:xfrm>
          <a:off x="0" y="0"/>
          <a:ext cx="0" cy="0"/>
          <a:chOff x="0" y="0"/>
          <a:chExt cx="0" cy="0"/>
        </a:xfrm>
      </p:grpSpPr>
      <p:sp>
        <p:nvSpPr>
          <p:cNvPr id="2" name="Google Shape;122;p47">
            <a:extLst>
              <a:ext uri="{FF2B5EF4-FFF2-40B4-BE49-F238E27FC236}">
                <a16:creationId xmlns:a16="http://schemas.microsoft.com/office/drawing/2014/main" id="{BE9FA8E6-441D-DA06-062A-767EB6CB853A}"/>
              </a:ext>
            </a:extLst>
          </p:cNvPr>
          <p:cNvSpPr/>
          <p:nvPr/>
        </p:nvSpPr>
        <p:spPr>
          <a:xfrm>
            <a:off x="0" y="1084812"/>
            <a:ext cx="2250526" cy="468837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Google Shape;124;p47">
            <a:extLst>
              <a:ext uri="{FF2B5EF4-FFF2-40B4-BE49-F238E27FC236}">
                <a16:creationId xmlns:a16="http://schemas.microsoft.com/office/drawing/2014/main" id="{F154B928-12A2-2F22-65AD-3F77D27F8743}"/>
              </a:ext>
            </a:extLst>
          </p:cNvPr>
          <p:cNvPicPr preferRelativeResize="0"/>
          <p:nvPr/>
        </p:nvPicPr>
        <p:blipFill rotWithShape="1">
          <a:blip r:embed="rId2">
            <a:alphaModFix/>
          </a:blip>
          <a:srcRect/>
          <a:stretch/>
        </p:blipFill>
        <p:spPr>
          <a:xfrm>
            <a:off x="119237" y="228822"/>
            <a:ext cx="2131289" cy="447453"/>
          </a:xfrm>
          <a:prstGeom prst="rect">
            <a:avLst/>
          </a:prstGeom>
          <a:noFill/>
          <a:ln>
            <a:noFill/>
          </a:ln>
        </p:spPr>
      </p:pic>
      <p:sp>
        <p:nvSpPr>
          <p:cNvPr id="4" name="Google Shape;123;p47">
            <a:extLst>
              <a:ext uri="{FF2B5EF4-FFF2-40B4-BE49-F238E27FC236}">
                <a16:creationId xmlns:a16="http://schemas.microsoft.com/office/drawing/2014/main" id="{2AB87C8C-4093-A8A3-D1B2-42CDD6C0A222}"/>
              </a:ext>
            </a:extLst>
          </p:cNvPr>
          <p:cNvSpPr txBox="1"/>
          <p:nvPr/>
        </p:nvSpPr>
        <p:spPr>
          <a:xfrm>
            <a:off x="0" y="2740925"/>
            <a:ext cx="2250526" cy="12002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b="1" dirty="0">
                <a:solidFill>
                  <a:schemeClr val="bg1"/>
                </a:solidFill>
                <a:latin typeface="Calibri"/>
                <a:ea typeface="Calibri"/>
                <a:cs typeface="Calibri"/>
                <a:sym typeface="Calibri"/>
              </a:rPr>
              <a:t>EJECUCIÓN PRESUPUESTAL 2026</a:t>
            </a:r>
          </a:p>
          <a:p>
            <a:pPr algn="ctr">
              <a:buSzPts val="2000"/>
            </a:pPr>
            <a:r>
              <a:rPr lang="en-US" sz="1800" b="1" dirty="0">
                <a:solidFill>
                  <a:schemeClr val="bg1"/>
                </a:solidFill>
                <a:latin typeface="Calibri"/>
                <a:ea typeface="Calibri"/>
                <a:cs typeface="Calibri"/>
                <a:sym typeface="Calibri"/>
              </a:rPr>
              <a:t>EQUIPAMIENTO</a:t>
            </a:r>
          </a:p>
          <a:p>
            <a:pPr algn="ctr">
              <a:buSzPts val="2000"/>
            </a:pPr>
            <a:r>
              <a:rPr lang="en-US" sz="1800" b="1" dirty="0">
                <a:solidFill>
                  <a:schemeClr val="bg1"/>
                </a:solidFill>
                <a:latin typeface="Calibri"/>
                <a:ea typeface="Calibri"/>
                <a:cs typeface="Calibri"/>
                <a:sym typeface="Calibri"/>
              </a:rPr>
              <a:t>REGIÓN TUMBES</a:t>
            </a:r>
            <a:endParaRPr lang="en-US" sz="1800" dirty="0">
              <a:solidFill>
                <a:schemeClr val="bg1"/>
              </a:solidFill>
              <a:latin typeface="Calibri"/>
              <a:ea typeface="Calibri"/>
              <a:cs typeface="Calibri"/>
              <a:sym typeface="Calibri"/>
            </a:endParaRPr>
          </a:p>
        </p:txBody>
      </p:sp>
      <p:sp>
        <p:nvSpPr>
          <p:cNvPr id="6" name="Google Shape;123;p47">
            <a:extLst>
              <a:ext uri="{FF2B5EF4-FFF2-40B4-BE49-F238E27FC236}">
                <a16:creationId xmlns:a16="http://schemas.microsoft.com/office/drawing/2014/main" id="{17537FFF-64BB-6AB8-F655-11299F44805E}"/>
              </a:ext>
            </a:extLst>
          </p:cNvPr>
          <p:cNvSpPr txBox="1"/>
          <p:nvPr/>
        </p:nvSpPr>
        <p:spPr>
          <a:xfrm>
            <a:off x="2707482" y="1819497"/>
            <a:ext cx="9141618" cy="707846"/>
          </a:xfrm>
          <a:prstGeom prst="rect">
            <a:avLst/>
          </a:prstGeom>
          <a:noFill/>
          <a:ln>
            <a:noFill/>
          </a:ln>
        </p:spPr>
        <p:txBody>
          <a:bodyPr spcFirstLastPara="1" wrap="square" lIns="91425" tIns="45700" rIns="91425" bIns="45700" anchor="t" anchorCtr="0">
            <a:spAutoFit/>
          </a:bodyPr>
          <a:lstStyle/>
          <a:p>
            <a:pPr lvl="0" algn="ctr">
              <a:buSzPts val="2000"/>
            </a:pPr>
            <a:r>
              <a:rPr lang="en-US" sz="2000" b="1" dirty="0">
                <a:solidFill>
                  <a:schemeClr val="tx1"/>
                </a:solidFill>
                <a:latin typeface="Calibri"/>
                <a:ea typeface="Calibri"/>
                <a:cs typeface="Calibri"/>
                <a:sym typeface="Calibri"/>
              </a:rPr>
              <a:t>EJECUCIÓN PRESUPUESTAL 2026 PARA </a:t>
            </a:r>
          </a:p>
          <a:p>
            <a:pPr lvl="0" algn="ctr">
              <a:buSzPts val="2000"/>
            </a:pPr>
            <a:r>
              <a:rPr lang="en-US" sz="2000" b="1" dirty="0">
                <a:solidFill>
                  <a:schemeClr val="tx1"/>
                </a:solidFill>
                <a:latin typeface="Calibri"/>
                <a:ea typeface="Calibri"/>
                <a:cs typeface="Calibri"/>
                <a:sym typeface="Calibri"/>
              </a:rPr>
              <a:t>MANTENIMIENTO DE EQUIPAMIENTO</a:t>
            </a:r>
          </a:p>
        </p:txBody>
      </p:sp>
      <p:graphicFrame>
        <p:nvGraphicFramePr>
          <p:cNvPr id="11" name="Tabla 10">
            <a:extLst>
              <a:ext uri="{FF2B5EF4-FFF2-40B4-BE49-F238E27FC236}">
                <a16:creationId xmlns:a16="http://schemas.microsoft.com/office/drawing/2014/main" id="{37932626-38A7-4ED2-B93E-F2B32CC25EF2}"/>
              </a:ext>
            </a:extLst>
          </p:cNvPr>
          <p:cNvGraphicFramePr>
            <a:graphicFrameLocks noGrp="1"/>
          </p:cNvGraphicFramePr>
          <p:nvPr/>
        </p:nvGraphicFramePr>
        <p:xfrm>
          <a:off x="2351478" y="2640108"/>
          <a:ext cx="9690840" cy="2160960"/>
        </p:xfrm>
        <a:graphic>
          <a:graphicData uri="http://schemas.openxmlformats.org/drawingml/2006/table">
            <a:tbl>
              <a:tblPr/>
              <a:tblGrid>
                <a:gridCol w="5487597">
                  <a:extLst>
                    <a:ext uri="{9D8B030D-6E8A-4147-A177-3AD203B41FA5}">
                      <a16:colId xmlns:a16="http://schemas.microsoft.com/office/drawing/2014/main" val="798238402"/>
                    </a:ext>
                  </a:extLst>
                </a:gridCol>
                <a:gridCol w="896238">
                  <a:extLst>
                    <a:ext uri="{9D8B030D-6E8A-4147-A177-3AD203B41FA5}">
                      <a16:colId xmlns:a16="http://schemas.microsoft.com/office/drawing/2014/main" val="2540372907"/>
                    </a:ext>
                  </a:extLst>
                </a:gridCol>
                <a:gridCol w="838396">
                  <a:extLst>
                    <a:ext uri="{9D8B030D-6E8A-4147-A177-3AD203B41FA5}">
                      <a16:colId xmlns:a16="http://schemas.microsoft.com/office/drawing/2014/main" val="2025742703"/>
                    </a:ext>
                  </a:extLst>
                </a:gridCol>
                <a:gridCol w="857027">
                  <a:extLst>
                    <a:ext uri="{9D8B030D-6E8A-4147-A177-3AD203B41FA5}">
                      <a16:colId xmlns:a16="http://schemas.microsoft.com/office/drawing/2014/main" val="2429409241"/>
                    </a:ext>
                  </a:extLst>
                </a:gridCol>
                <a:gridCol w="861261">
                  <a:extLst>
                    <a:ext uri="{9D8B030D-6E8A-4147-A177-3AD203B41FA5}">
                      <a16:colId xmlns:a16="http://schemas.microsoft.com/office/drawing/2014/main" val="3155229319"/>
                    </a:ext>
                  </a:extLst>
                </a:gridCol>
                <a:gridCol w="750321">
                  <a:extLst>
                    <a:ext uri="{9D8B030D-6E8A-4147-A177-3AD203B41FA5}">
                      <a16:colId xmlns:a16="http://schemas.microsoft.com/office/drawing/2014/main" val="2778111883"/>
                    </a:ext>
                  </a:extLst>
                </a:gridCol>
              </a:tblGrid>
              <a:tr h="613647">
                <a:tc rowSpan="2">
                  <a:txBody>
                    <a:bodyPr/>
                    <a:lstStyle/>
                    <a:p>
                      <a:pPr algn="ctr" fontAlgn="ctr">
                        <a:buNone/>
                      </a:pPr>
                      <a:r>
                        <a:rPr lang="es-PE" sz="1200" b="1" i="0" u="none" strike="noStrike" dirty="0">
                          <a:solidFill>
                            <a:schemeClr val="bg1"/>
                          </a:solidFill>
                          <a:effectLst/>
                          <a:latin typeface="Arial Narrow" panose="020B0606020202030204" pitchFamily="34" charset="0"/>
                        </a:rPr>
                        <a:t>UNIDAD EJECUTORA</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F6FC6"/>
                    </a:solidFill>
                  </a:tcPr>
                </a:tc>
                <a:tc gridSpan="5">
                  <a:txBody>
                    <a:bodyPr/>
                    <a:lstStyle/>
                    <a:p>
                      <a:pPr algn="ctr" fontAlgn="b">
                        <a:buNone/>
                      </a:pPr>
                      <a:r>
                        <a:rPr lang="es-MX" sz="1200" b="1" i="0" u="none" strike="noStrike" cap="none" dirty="0">
                          <a:solidFill>
                            <a:schemeClr val="bg1"/>
                          </a:solidFill>
                          <a:effectLst/>
                          <a:latin typeface="Arial Narrow" panose="020B0606020202030204" pitchFamily="34" charset="0"/>
                          <a:ea typeface="+mn-ea"/>
                          <a:cs typeface="+mn-cs"/>
                          <a:sym typeface="Arial"/>
                        </a:rPr>
                        <a:t>7: DE MAQUINARIAS Y EQUIPOS</a:t>
                      </a:r>
                      <a:endParaRPr lang="es-MX" sz="1200" b="1" i="0" u="none" strike="noStrike" dirty="0">
                        <a:solidFill>
                          <a:schemeClr val="bg1"/>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F6FC6"/>
                    </a:solidFill>
                  </a:tcPr>
                </a:tc>
                <a:tc hMerge="1">
                  <a:txBody>
                    <a:bodyPr/>
                    <a:lstStyle/>
                    <a:p>
                      <a:endParaRPr lang="es-PE"/>
                    </a:p>
                  </a:txBody>
                  <a:tcPr/>
                </a:tc>
                <a:tc hMerge="1">
                  <a:txBody>
                    <a:bodyPr/>
                    <a:lstStyle/>
                    <a:p>
                      <a:pPr algn="ctr" fontAlgn="b">
                        <a:buNone/>
                      </a:pPr>
                      <a:endParaRPr lang="es-MX" sz="1400" b="1" i="0" u="none" strike="noStrike" dirty="0">
                        <a:solidFill>
                          <a:schemeClr val="bg1"/>
                        </a:solidFill>
                        <a:effectLst/>
                        <a:latin typeface="Arial Narrow" panose="020B0606020202030204" pitchFamily="34" charset="0"/>
                      </a:endParaRPr>
                    </a:p>
                  </a:txBody>
                  <a:tcPr marL="9525" marR="9525" marT="9525"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0F6FC6"/>
                    </a:solidFill>
                  </a:tcPr>
                </a:tc>
                <a:tc hMerge="1">
                  <a:txBody>
                    <a:bodyPr/>
                    <a:lstStyle/>
                    <a:p>
                      <a:endParaRPr lang="es-PE"/>
                    </a:p>
                  </a:txBody>
                  <a:tcPr/>
                </a:tc>
                <a:tc hMerge="1">
                  <a:txBody>
                    <a:bodyPr/>
                    <a:lstStyle/>
                    <a:p>
                      <a:endParaRPr lang="es-PE" dirty="0"/>
                    </a:p>
                  </a:txBody>
                  <a:tcPr/>
                </a:tc>
                <a:extLst>
                  <a:ext uri="{0D108BD9-81ED-4DB2-BD59-A6C34878D82A}">
                    <a16:rowId xmlns:a16="http://schemas.microsoft.com/office/drawing/2014/main" val="984577024"/>
                  </a:ext>
                </a:extLst>
              </a:tr>
              <a:tr h="452476">
                <a:tc vMerge="1">
                  <a:txBody>
                    <a:bodyPr/>
                    <a:lstStyle/>
                    <a:p>
                      <a:endParaRPr lang="es-PE"/>
                    </a:p>
                  </a:txBody>
                  <a:tcPr/>
                </a:tc>
                <a:tc>
                  <a:txBody>
                    <a:bodyPr/>
                    <a:lstStyle/>
                    <a:p>
                      <a:pPr algn="ctr" fontAlgn="ctr">
                        <a:buNone/>
                      </a:pPr>
                      <a:r>
                        <a:rPr lang="es-MX" sz="1200" b="1" i="0" u="none" strike="noStrike" dirty="0">
                          <a:solidFill>
                            <a:srgbClr val="FFFFFF"/>
                          </a:solidFill>
                          <a:effectLst/>
                          <a:latin typeface="Arial Narrow" panose="020B0606020202030204" pitchFamily="34" charset="0"/>
                        </a:rPr>
                        <a:t>PIM</a:t>
                      </a:r>
                      <a:endParaRPr lang="es-PE" sz="1200" b="1" i="0" u="none" strike="noStrike" dirty="0">
                        <a:solidFill>
                          <a:srgbClr val="FFFFFF"/>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F6FC6"/>
                    </a:solidFill>
                  </a:tcPr>
                </a:tc>
                <a:tc>
                  <a:txBody>
                    <a:bodyPr/>
                    <a:lstStyle/>
                    <a:p>
                      <a:pPr algn="ctr" fontAlgn="ctr">
                        <a:buNone/>
                      </a:pPr>
                      <a:r>
                        <a:rPr lang="es-MX" sz="1200" b="1" i="0" u="none" strike="noStrike" dirty="0">
                          <a:solidFill>
                            <a:srgbClr val="FFFFFF"/>
                          </a:solidFill>
                          <a:effectLst/>
                          <a:latin typeface="Arial Narrow" panose="020B0606020202030204" pitchFamily="34" charset="0"/>
                        </a:rPr>
                        <a:t>Certificación</a:t>
                      </a:r>
                      <a:endParaRPr lang="es-PE" sz="1200" b="1" i="0" u="none" strike="noStrike" dirty="0">
                        <a:solidFill>
                          <a:srgbClr val="FFFFFF"/>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F6FC6"/>
                    </a:solidFill>
                  </a:tcPr>
                </a:tc>
                <a:tc>
                  <a:txBody>
                    <a:bodyPr/>
                    <a:lstStyle/>
                    <a:p>
                      <a:pPr algn="ctr" fontAlgn="ctr">
                        <a:buNone/>
                      </a:pPr>
                      <a:r>
                        <a:rPr lang="es-MX" sz="1200" b="1" i="0" u="none" strike="noStrike" dirty="0">
                          <a:solidFill>
                            <a:srgbClr val="FFFFFF"/>
                          </a:solidFill>
                          <a:effectLst/>
                          <a:latin typeface="Arial Narrow" panose="020B0606020202030204" pitchFamily="34" charset="0"/>
                        </a:rPr>
                        <a:t>Compromiso</a:t>
                      </a:r>
                      <a:endParaRPr lang="es-PE" sz="1200" b="1" i="0" u="none" strike="noStrike" dirty="0">
                        <a:solidFill>
                          <a:srgbClr val="FFFFFF"/>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F6FC6"/>
                    </a:solidFill>
                  </a:tcPr>
                </a:tc>
                <a:tc>
                  <a:txBody>
                    <a:bodyPr/>
                    <a:lstStyle/>
                    <a:p>
                      <a:pPr algn="ctr" fontAlgn="ctr">
                        <a:buNone/>
                      </a:pPr>
                      <a:r>
                        <a:rPr lang="es-MX" sz="1200" b="1" i="0" u="none" strike="noStrike" dirty="0">
                          <a:solidFill>
                            <a:srgbClr val="FFFFFF"/>
                          </a:solidFill>
                          <a:effectLst/>
                          <a:latin typeface="Arial Narrow" panose="020B0606020202030204" pitchFamily="34" charset="0"/>
                        </a:rPr>
                        <a:t>Devengado</a:t>
                      </a:r>
                      <a:endParaRPr lang="es-PE" sz="1200" b="1" i="0" u="none" strike="noStrike" dirty="0">
                        <a:solidFill>
                          <a:srgbClr val="FFFFFF"/>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F6FC6"/>
                    </a:solidFill>
                  </a:tcPr>
                </a:tc>
                <a:tc>
                  <a:txBody>
                    <a:bodyPr/>
                    <a:lstStyle/>
                    <a:p>
                      <a:pPr algn="ctr" fontAlgn="ctr">
                        <a:buNone/>
                      </a:pPr>
                      <a:r>
                        <a:rPr lang="es-MX" sz="1200" b="1" i="0" u="none" strike="noStrike" dirty="0">
                          <a:solidFill>
                            <a:srgbClr val="FFFFFF"/>
                          </a:solidFill>
                          <a:effectLst/>
                          <a:latin typeface="Arial Narrow" panose="020B0606020202030204" pitchFamily="34" charset="0"/>
                        </a:rPr>
                        <a:t>Avance</a:t>
                      </a:r>
                      <a:endParaRPr lang="es-PE" sz="1200" b="1" i="0" u="none" strike="noStrike" dirty="0">
                        <a:solidFill>
                          <a:srgbClr val="FFFFFF"/>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F6FC6"/>
                    </a:solidFill>
                  </a:tcPr>
                </a:tc>
                <a:extLst>
                  <a:ext uri="{0D108BD9-81ED-4DB2-BD59-A6C34878D82A}">
                    <a16:rowId xmlns:a16="http://schemas.microsoft.com/office/drawing/2014/main" val="3176328832"/>
                  </a:ext>
                </a:extLst>
              </a:tr>
              <a:tr h="329296">
                <a:tc>
                  <a:txBody>
                    <a:bodyPr/>
                    <a:lstStyle/>
                    <a:p>
                      <a:pPr algn="l" fontAlgn="b">
                        <a:buNone/>
                      </a:pPr>
                      <a:r>
                        <a:rPr lang="es-PE" sz="1400" b="0" i="0" u="none" strike="noStrike" cap="none" dirty="0">
                          <a:solidFill>
                            <a:schemeClr val="tx1"/>
                          </a:solidFill>
                          <a:effectLst/>
                          <a:latin typeface="Arial Narrow" panose="020B0606020202030204" pitchFamily="34" charset="0"/>
                          <a:ea typeface="+mn-ea"/>
                          <a:cs typeface="+mn-cs"/>
                          <a:sym typeface="Arial"/>
                        </a:rPr>
                        <a:t>400-940: REGION TUMBES-SALUD</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lgn="r" fontAlgn="b">
                        <a:buNone/>
                      </a:pPr>
                      <a:r>
                        <a:rPr lang="es-PE" sz="1400" b="0" i="0" u="none" strike="noStrike" cap="none" dirty="0">
                          <a:solidFill>
                            <a:schemeClr val="tx1"/>
                          </a:solidFill>
                          <a:effectLst/>
                          <a:latin typeface="+mn-lt"/>
                          <a:ea typeface="+mn-ea"/>
                          <a:cs typeface="+mn-cs"/>
                          <a:sym typeface="Arial"/>
                        </a:rPr>
                        <a:t>244,446</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lgn="r" fontAlgn="b">
                        <a:buNone/>
                      </a:pPr>
                      <a:r>
                        <a:rPr lang="es-PE" sz="1400" b="0" i="0" u="none" strike="noStrike" cap="none" dirty="0">
                          <a:solidFill>
                            <a:schemeClr val="tx1"/>
                          </a:solidFill>
                          <a:effectLst/>
                          <a:latin typeface="+mn-lt"/>
                          <a:ea typeface="+mn-ea"/>
                          <a:cs typeface="+mn-cs"/>
                          <a:sym typeface="Arial"/>
                        </a:rPr>
                        <a:t>209,802</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b">
                        <a:buNone/>
                      </a:pPr>
                      <a:r>
                        <a:rPr lang="es-PE" sz="1400" b="0" i="0" u="none" strike="noStrike" cap="none" dirty="0">
                          <a:solidFill>
                            <a:schemeClr val="tx1"/>
                          </a:solidFill>
                          <a:effectLst/>
                          <a:latin typeface="+mn-lt"/>
                          <a:ea typeface="+mn-ea"/>
                          <a:cs typeface="+mn-cs"/>
                          <a:sym typeface="Arial"/>
                        </a:rPr>
                        <a:t>194,802</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lgn="r" fontAlgn="b">
                        <a:buNone/>
                      </a:pPr>
                      <a:r>
                        <a:rPr lang="es-PE" sz="1400" b="0" i="0" u="none" strike="noStrike" cap="none" dirty="0">
                          <a:solidFill>
                            <a:schemeClr val="tx1"/>
                          </a:solidFill>
                          <a:effectLst/>
                          <a:latin typeface="+mn-lt"/>
                          <a:ea typeface="+mn-ea"/>
                          <a:cs typeface="+mn-cs"/>
                          <a:sym typeface="Arial"/>
                        </a:rPr>
                        <a:t>108,768</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lgn="ctr" fontAlgn="b">
                        <a:buNone/>
                      </a:pPr>
                      <a:r>
                        <a:rPr lang="es-PE" sz="1400" b="1" i="0" u="none" strike="noStrike" cap="none" dirty="0">
                          <a:solidFill>
                            <a:schemeClr val="tx1"/>
                          </a:solidFill>
                          <a:effectLst/>
                          <a:latin typeface="+mn-lt"/>
                          <a:ea typeface="+mn-ea"/>
                          <a:cs typeface="+mn-cs"/>
                          <a:sym typeface="Arial"/>
                        </a:rPr>
                        <a:t>44.5%</a:t>
                      </a:r>
                      <a:endParaRPr lang="es-PE" sz="1400" b="1"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15376072"/>
                  </a:ext>
                </a:extLst>
              </a:tr>
              <a:tr h="329296">
                <a:tc>
                  <a:txBody>
                    <a:bodyPr/>
                    <a:lstStyle/>
                    <a:p>
                      <a:pPr algn="l" fontAlgn="b">
                        <a:buNone/>
                      </a:pPr>
                      <a:r>
                        <a:rPr lang="es-PE" sz="1400" b="0" i="0" u="none" strike="noStrike" cap="none" dirty="0">
                          <a:solidFill>
                            <a:schemeClr val="tx1"/>
                          </a:solidFill>
                          <a:effectLst/>
                          <a:latin typeface="Arial Narrow" panose="020B0606020202030204" pitchFamily="34" charset="0"/>
                          <a:ea typeface="+mn-ea"/>
                          <a:cs typeface="+mn-cs"/>
                          <a:sym typeface="Arial"/>
                        </a:rPr>
                        <a:t>402-1436: GOB.REG.TUMBES-HOSP.REGIONAL JOSE ALFREDO MENDOZA OLAVARRIA-JAMO II-2 TUMBES</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lgn="r" fontAlgn="b">
                        <a:buNone/>
                      </a:pPr>
                      <a:r>
                        <a:rPr lang="es-PE" sz="1400" b="0" i="0" u="none" strike="noStrike" cap="none" dirty="0">
                          <a:solidFill>
                            <a:schemeClr val="tx1"/>
                          </a:solidFill>
                          <a:effectLst/>
                          <a:latin typeface="+mn-lt"/>
                          <a:ea typeface="+mn-ea"/>
                          <a:cs typeface="+mn-cs"/>
                          <a:sym typeface="Arial"/>
                        </a:rPr>
                        <a:t>386,113</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lgn="r" fontAlgn="b">
                        <a:buNone/>
                      </a:pPr>
                      <a:r>
                        <a:rPr lang="es-PE" sz="1400" b="0" i="0" u="none" strike="noStrike" cap="none" dirty="0">
                          <a:solidFill>
                            <a:schemeClr val="tx1"/>
                          </a:solidFill>
                          <a:effectLst/>
                          <a:latin typeface="+mn-lt"/>
                          <a:ea typeface="+mn-ea"/>
                          <a:cs typeface="+mn-cs"/>
                          <a:sym typeface="Arial"/>
                        </a:rPr>
                        <a:t>246,214</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b">
                        <a:buNone/>
                      </a:pPr>
                      <a:r>
                        <a:rPr lang="es-PE" sz="1400" b="0" i="0" u="none" strike="noStrike" cap="none" dirty="0">
                          <a:solidFill>
                            <a:schemeClr val="tx1"/>
                          </a:solidFill>
                          <a:effectLst/>
                          <a:latin typeface="+mn-lt"/>
                          <a:ea typeface="+mn-ea"/>
                          <a:cs typeface="+mn-cs"/>
                          <a:sym typeface="Arial"/>
                        </a:rPr>
                        <a:t>246,214</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lgn="r" fontAlgn="b">
                        <a:buNone/>
                      </a:pPr>
                      <a:r>
                        <a:rPr lang="es-PE" sz="1400" b="0" i="0" u="none" strike="noStrike" cap="none" dirty="0">
                          <a:solidFill>
                            <a:schemeClr val="tx1"/>
                          </a:solidFill>
                          <a:effectLst/>
                          <a:latin typeface="+mn-lt"/>
                          <a:ea typeface="+mn-ea"/>
                          <a:cs typeface="+mn-cs"/>
                          <a:sym typeface="Arial"/>
                        </a:rPr>
                        <a:t>182,714</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lgn="ctr" fontAlgn="b">
                        <a:buNone/>
                      </a:pPr>
                      <a:r>
                        <a:rPr lang="es-PE" sz="1400" b="1" i="0" u="none" strike="noStrike" cap="none" dirty="0">
                          <a:solidFill>
                            <a:schemeClr val="tx1"/>
                          </a:solidFill>
                          <a:effectLst/>
                          <a:latin typeface="+mn-lt"/>
                          <a:ea typeface="+mn-ea"/>
                          <a:cs typeface="+mn-cs"/>
                          <a:sym typeface="Arial"/>
                        </a:rPr>
                        <a:t>47.3%</a:t>
                      </a:r>
                      <a:endParaRPr lang="es-PE" sz="1400" b="1"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02243000"/>
                  </a:ext>
                </a:extLst>
              </a:tr>
              <a:tr h="329296">
                <a:tc>
                  <a:txBody>
                    <a:bodyPr/>
                    <a:lstStyle/>
                    <a:p>
                      <a:pPr algn="l" fontAlgn="b">
                        <a:buNone/>
                      </a:pPr>
                      <a:r>
                        <a:rPr lang="es-PE" sz="1400" b="1" i="0" u="none" strike="noStrike" dirty="0">
                          <a:solidFill>
                            <a:srgbClr val="000000"/>
                          </a:solidFill>
                          <a:effectLst/>
                          <a:latin typeface="Arial Narrow" panose="020B0606020202030204" pitchFamily="34" charset="0"/>
                        </a:rPr>
                        <a:t>Específica 7: DE MAQUINARIAS Y EQUIPOS</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r" fontAlgn="b">
                        <a:buNone/>
                      </a:pPr>
                      <a:r>
                        <a:rPr lang="es-PE" sz="1400" b="1" i="0" u="none" strike="noStrike" dirty="0">
                          <a:solidFill>
                            <a:srgbClr val="000000"/>
                          </a:solidFill>
                          <a:effectLst/>
                          <a:latin typeface="Calibri" panose="020F0502020204030204" pitchFamily="34" charset="0"/>
                        </a:rPr>
                        <a:t>630,559</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r" fontAlgn="b">
                        <a:buNone/>
                      </a:pPr>
                      <a:r>
                        <a:rPr lang="es-PE" sz="1400" b="1" i="0" u="none" strike="noStrike" dirty="0">
                          <a:solidFill>
                            <a:srgbClr val="000000"/>
                          </a:solidFill>
                          <a:effectLst/>
                          <a:latin typeface="Calibri" panose="020F0502020204030204" pitchFamily="34" charset="0"/>
                        </a:rPr>
                        <a:t>456,016</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r" fontAlgn="b">
                        <a:buNone/>
                      </a:pPr>
                      <a:r>
                        <a:rPr lang="es-PE" sz="1400" b="1" i="0" u="none" strike="noStrike">
                          <a:solidFill>
                            <a:srgbClr val="000000"/>
                          </a:solidFill>
                          <a:effectLst/>
                          <a:latin typeface="Calibri" panose="020F0502020204030204" pitchFamily="34" charset="0"/>
                        </a:rPr>
                        <a:t>441,016</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r" fontAlgn="b">
                        <a:buNone/>
                      </a:pPr>
                      <a:r>
                        <a:rPr lang="es-PE" sz="1400" b="1" i="0" u="none" strike="noStrike" dirty="0">
                          <a:solidFill>
                            <a:srgbClr val="000000"/>
                          </a:solidFill>
                          <a:effectLst/>
                          <a:latin typeface="Calibri" panose="020F0502020204030204" pitchFamily="34" charset="0"/>
                        </a:rPr>
                        <a:t>291,482</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b">
                        <a:buNone/>
                      </a:pPr>
                      <a:r>
                        <a:rPr lang="es-PE" sz="1400" b="1" i="0" u="none" strike="noStrike" dirty="0">
                          <a:solidFill>
                            <a:srgbClr val="000000"/>
                          </a:solidFill>
                          <a:effectLst/>
                          <a:latin typeface="Calibri" panose="020F0502020204030204" pitchFamily="34" charset="0"/>
                        </a:rPr>
                        <a:t>46.0%</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24846831"/>
                  </a:ext>
                </a:extLst>
              </a:tr>
            </a:tbl>
          </a:graphicData>
        </a:graphic>
      </p:graphicFrame>
      <p:sp>
        <p:nvSpPr>
          <p:cNvPr id="8" name="CuadroTexto 7">
            <a:extLst>
              <a:ext uri="{FF2B5EF4-FFF2-40B4-BE49-F238E27FC236}">
                <a16:creationId xmlns:a16="http://schemas.microsoft.com/office/drawing/2014/main" id="{88CE6889-9609-E69E-2C1A-9279B0B9FDA3}"/>
              </a:ext>
            </a:extLst>
          </p:cNvPr>
          <p:cNvSpPr txBox="1"/>
          <p:nvPr/>
        </p:nvSpPr>
        <p:spPr>
          <a:xfrm>
            <a:off x="2250526" y="4798916"/>
            <a:ext cx="6093994" cy="275717"/>
          </a:xfrm>
          <a:prstGeom prst="rect">
            <a:avLst/>
          </a:prstGeom>
          <a:noFill/>
        </p:spPr>
        <p:txBody>
          <a:bodyPr wrap="square">
            <a:spAutoFit/>
          </a:bodyPr>
          <a:lstStyle/>
          <a:p>
            <a:pPr>
              <a:lnSpc>
                <a:spcPct val="115000"/>
              </a:lnSpc>
              <a:spcAft>
                <a:spcPts val="800"/>
              </a:spcAft>
              <a:buNone/>
            </a:pPr>
            <a:r>
              <a:rPr lang="es-MX" sz="1100" kern="100" dirty="0">
                <a:solidFill>
                  <a:schemeClr val="tx1"/>
                </a:solidFill>
                <a:effectLst/>
                <a:latin typeface="Arial Narrow" panose="020B0606020202030204" pitchFamily="34" charset="0"/>
                <a:ea typeface="Aptos" panose="020B0004020202020204" pitchFamily="34" charset="0"/>
                <a:cs typeface="Arial" panose="020B0604020202020204" pitchFamily="34" charset="0"/>
              </a:rPr>
              <a:t>Fuente: Portal de Transparencia Económica. MEF. Consulta </a:t>
            </a:r>
            <a:r>
              <a:rPr lang="es-MX" sz="1100" kern="100" dirty="0">
                <a:solidFill>
                  <a:schemeClr val="tx1"/>
                </a:solidFill>
                <a:latin typeface="Arial Narrow" panose="020B0606020202030204" pitchFamily="34" charset="0"/>
                <a:ea typeface="Aptos" panose="020B0004020202020204" pitchFamily="34" charset="0"/>
                <a:cs typeface="Arial" panose="020B0604020202020204" pitchFamily="34" charset="0"/>
              </a:rPr>
              <a:t>al 12/08/2026.</a:t>
            </a:r>
            <a:endParaRPr lang="es-PE"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854285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06E6F-B860-8C11-6C48-27FFDBBFCB5E}"/>
            </a:ext>
          </a:extLst>
        </p:cNvPr>
        <p:cNvGrpSpPr/>
        <p:nvPr/>
      </p:nvGrpSpPr>
      <p:grpSpPr>
        <a:xfrm>
          <a:off x="0" y="0"/>
          <a:ext cx="0" cy="0"/>
          <a:chOff x="0" y="0"/>
          <a:chExt cx="0" cy="0"/>
        </a:xfrm>
      </p:grpSpPr>
      <p:sp>
        <p:nvSpPr>
          <p:cNvPr id="2" name="Google Shape;122;p47">
            <a:extLst>
              <a:ext uri="{FF2B5EF4-FFF2-40B4-BE49-F238E27FC236}">
                <a16:creationId xmlns:a16="http://schemas.microsoft.com/office/drawing/2014/main" id="{DDDDFDF3-1DF6-17C3-DA7C-F66FBB0D782B}"/>
              </a:ext>
            </a:extLst>
          </p:cNvPr>
          <p:cNvSpPr/>
          <p:nvPr/>
        </p:nvSpPr>
        <p:spPr>
          <a:xfrm>
            <a:off x="0" y="1084812"/>
            <a:ext cx="2250526" cy="468837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 name="Google Shape;124;p47">
            <a:extLst>
              <a:ext uri="{FF2B5EF4-FFF2-40B4-BE49-F238E27FC236}">
                <a16:creationId xmlns:a16="http://schemas.microsoft.com/office/drawing/2014/main" id="{9BE08C4B-3C85-805A-920B-4374981D2CA5}"/>
              </a:ext>
            </a:extLst>
          </p:cNvPr>
          <p:cNvPicPr preferRelativeResize="0"/>
          <p:nvPr/>
        </p:nvPicPr>
        <p:blipFill rotWithShape="1">
          <a:blip r:embed="rId2">
            <a:alphaModFix/>
          </a:blip>
          <a:srcRect/>
          <a:stretch/>
        </p:blipFill>
        <p:spPr>
          <a:xfrm>
            <a:off x="119237" y="228822"/>
            <a:ext cx="2131289" cy="447453"/>
          </a:xfrm>
          <a:prstGeom prst="rect">
            <a:avLst/>
          </a:prstGeom>
          <a:noFill/>
          <a:ln>
            <a:noFill/>
          </a:ln>
        </p:spPr>
      </p:pic>
      <p:sp>
        <p:nvSpPr>
          <p:cNvPr id="4" name="Google Shape;123;p47">
            <a:extLst>
              <a:ext uri="{FF2B5EF4-FFF2-40B4-BE49-F238E27FC236}">
                <a16:creationId xmlns:a16="http://schemas.microsoft.com/office/drawing/2014/main" id="{19D8D53D-081B-6225-503B-0904304A8F1D}"/>
              </a:ext>
            </a:extLst>
          </p:cNvPr>
          <p:cNvSpPr txBox="1"/>
          <p:nvPr/>
        </p:nvSpPr>
        <p:spPr>
          <a:xfrm>
            <a:off x="0" y="2740925"/>
            <a:ext cx="2250526" cy="12002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800" b="1" dirty="0">
                <a:solidFill>
                  <a:schemeClr val="bg1"/>
                </a:solidFill>
                <a:latin typeface="Calibri"/>
                <a:ea typeface="Calibri"/>
                <a:cs typeface="Calibri"/>
                <a:sym typeface="Calibri"/>
              </a:rPr>
              <a:t>EJECUCIÓN PRESUPUESTAL 2026</a:t>
            </a:r>
          </a:p>
          <a:p>
            <a:pPr marL="0" marR="0" lvl="0" indent="0" algn="ctr" rtl="0">
              <a:lnSpc>
                <a:spcPct val="100000"/>
              </a:lnSpc>
              <a:spcBef>
                <a:spcPts val="0"/>
              </a:spcBef>
              <a:spcAft>
                <a:spcPts val="0"/>
              </a:spcAft>
              <a:buClr>
                <a:srgbClr val="000000"/>
              </a:buClr>
              <a:buSzPts val="2000"/>
              <a:buFont typeface="Arial"/>
              <a:buNone/>
            </a:pPr>
            <a:r>
              <a:rPr lang="en-US" sz="1800" b="1" dirty="0">
                <a:solidFill>
                  <a:schemeClr val="bg1"/>
                </a:solidFill>
                <a:latin typeface="Calibri"/>
                <a:ea typeface="Calibri"/>
                <a:cs typeface="Calibri"/>
                <a:sym typeface="Calibri"/>
              </a:rPr>
              <a:t>INFRAESTRUCTURA</a:t>
            </a:r>
          </a:p>
          <a:p>
            <a:pPr algn="ctr">
              <a:buSzPts val="2000"/>
            </a:pPr>
            <a:r>
              <a:rPr lang="en-US" sz="1800" b="1" dirty="0">
                <a:solidFill>
                  <a:schemeClr val="bg1"/>
                </a:solidFill>
                <a:latin typeface="Calibri"/>
                <a:ea typeface="Calibri"/>
                <a:cs typeface="Calibri"/>
                <a:sym typeface="Calibri"/>
              </a:rPr>
              <a:t>REGIÓN TUMBES</a:t>
            </a:r>
            <a:endParaRPr lang="en-US" sz="1800" dirty="0">
              <a:solidFill>
                <a:schemeClr val="bg1"/>
              </a:solidFill>
              <a:latin typeface="Calibri"/>
              <a:ea typeface="Calibri"/>
              <a:cs typeface="Calibri"/>
              <a:sym typeface="Calibri"/>
            </a:endParaRPr>
          </a:p>
        </p:txBody>
      </p:sp>
      <p:sp>
        <p:nvSpPr>
          <p:cNvPr id="6" name="Google Shape;123;p47">
            <a:extLst>
              <a:ext uri="{FF2B5EF4-FFF2-40B4-BE49-F238E27FC236}">
                <a16:creationId xmlns:a16="http://schemas.microsoft.com/office/drawing/2014/main" id="{793C291E-1595-2F5D-3965-67EB83DA337D}"/>
              </a:ext>
            </a:extLst>
          </p:cNvPr>
          <p:cNvSpPr txBox="1"/>
          <p:nvPr/>
        </p:nvSpPr>
        <p:spPr>
          <a:xfrm>
            <a:off x="2351477" y="1808252"/>
            <a:ext cx="9690839" cy="707846"/>
          </a:xfrm>
          <a:prstGeom prst="rect">
            <a:avLst/>
          </a:prstGeom>
          <a:noFill/>
          <a:ln>
            <a:noFill/>
          </a:ln>
        </p:spPr>
        <p:txBody>
          <a:bodyPr spcFirstLastPara="1" wrap="square" lIns="91425" tIns="45700" rIns="91425" bIns="45700" anchor="t" anchorCtr="0">
            <a:spAutoFit/>
          </a:bodyPr>
          <a:lstStyle/>
          <a:p>
            <a:pPr lvl="0" algn="ctr">
              <a:buSzPts val="2000"/>
            </a:pPr>
            <a:r>
              <a:rPr lang="en-US" sz="2000" b="1" dirty="0">
                <a:solidFill>
                  <a:schemeClr val="tx1"/>
                </a:solidFill>
                <a:latin typeface="Calibri"/>
                <a:ea typeface="Calibri"/>
                <a:cs typeface="Calibri"/>
                <a:sym typeface="Calibri"/>
              </a:rPr>
              <a:t>EJECUCIÓN PRESUPUESTAL 2026 PARA </a:t>
            </a:r>
          </a:p>
          <a:p>
            <a:pPr lvl="0" algn="ctr">
              <a:buSzPts val="2000"/>
            </a:pPr>
            <a:r>
              <a:rPr lang="en-US" sz="2000" b="1" dirty="0">
                <a:solidFill>
                  <a:schemeClr val="tx1"/>
                </a:solidFill>
                <a:latin typeface="Calibri"/>
                <a:ea typeface="Calibri"/>
                <a:cs typeface="Calibri"/>
                <a:sym typeface="Calibri"/>
              </a:rPr>
              <a:t>MANTENIMIENTO DE LA INFRAESTRUCTURA</a:t>
            </a:r>
          </a:p>
        </p:txBody>
      </p:sp>
      <p:sp>
        <p:nvSpPr>
          <p:cNvPr id="7" name="CuadroTexto 6">
            <a:extLst>
              <a:ext uri="{FF2B5EF4-FFF2-40B4-BE49-F238E27FC236}">
                <a16:creationId xmlns:a16="http://schemas.microsoft.com/office/drawing/2014/main" id="{0DD1133E-6CDE-4925-06AC-0530A1CB465B}"/>
              </a:ext>
            </a:extLst>
          </p:cNvPr>
          <p:cNvSpPr txBox="1"/>
          <p:nvPr/>
        </p:nvSpPr>
        <p:spPr>
          <a:xfrm>
            <a:off x="2250526" y="4798916"/>
            <a:ext cx="6093994" cy="275717"/>
          </a:xfrm>
          <a:prstGeom prst="rect">
            <a:avLst/>
          </a:prstGeom>
          <a:noFill/>
        </p:spPr>
        <p:txBody>
          <a:bodyPr wrap="square">
            <a:spAutoFit/>
          </a:bodyPr>
          <a:lstStyle/>
          <a:p>
            <a:pPr>
              <a:lnSpc>
                <a:spcPct val="115000"/>
              </a:lnSpc>
              <a:spcAft>
                <a:spcPts val="800"/>
              </a:spcAft>
              <a:buNone/>
            </a:pPr>
            <a:r>
              <a:rPr lang="es-MX" sz="1100" kern="100" dirty="0">
                <a:solidFill>
                  <a:schemeClr val="tx1"/>
                </a:solidFill>
                <a:effectLst/>
                <a:latin typeface="Arial Narrow" panose="020B0606020202030204" pitchFamily="34" charset="0"/>
                <a:ea typeface="Aptos" panose="020B0004020202020204" pitchFamily="34" charset="0"/>
                <a:cs typeface="Arial" panose="020B0604020202020204" pitchFamily="34" charset="0"/>
              </a:rPr>
              <a:t>Fuente: Portal de Transparencia Económica. MEF. Consulta </a:t>
            </a:r>
            <a:r>
              <a:rPr lang="es-MX" sz="1100" kern="100" dirty="0">
                <a:solidFill>
                  <a:schemeClr val="tx1"/>
                </a:solidFill>
                <a:latin typeface="Arial Narrow" panose="020B0606020202030204" pitchFamily="34" charset="0"/>
                <a:ea typeface="Aptos" panose="020B0004020202020204" pitchFamily="34" charset="0"/>
                <a:cs typeface="Arial" panose="020B0604020202020204" pitchFamily="34" charset="0"/>
              </a:rPr>
              <a:t>al 12/08/2026.</a:t>
            </a:r>
            <a:endParaRPr lang="es-PE" sz="16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8" name="Tabla 7">
            <a:extLst>
              <a:ext uri="{FF2B5EF4-FFF2-40B4-BE49-F238E27FC236}">
                <a16:creationId xmlns:a16="http://schemas.microsoft.com/office/drawing/2014/main" id="{64922A17-8728-0649-F9AA-CBED98E3B5ED}"/>
              </a:ext>
            </a:extLst>
          </p:cNvPr>
          <p:cNvGraphicFramePr>
            <a:graphicFrameLocks noGrp="1"/>
          </p:cNvGraphicFramePr>
          <p:nvPr/>
        </p:nvGraphicFramePr>
        <p:xfrm>
          <a:off x="2351478" y="2563909"/>
          <a:ext cx="9690840" cy="2270550"/>
        </p:xfrm>
        <a:graphic>
          <a:graphicData uri="http://schemas.openxmlformats.org/drawingml/2006/table">
            <a:tbl>
              <a:tblPr/>
              <a:tblGrid>
                <a:gridCol w="5487597">
                  <a:extLst>
                    <a:ext uri="{9D8B030D-6E8A-4147-A177-3AD203B41FA5}">
                      <a16:colId xmlns:a16="http://schemas.microsoft.com/office/drawing/2014/main" val="798238402"/>
                    </a:ext>
                  </a:extLst>
                </a:gridCol>
                <a:gridCol w="896238">
                  <a:extLst>
                    <a:ext uri="{9D8B030D-6E8A-4147-A177-3AD203B41FA5}">
                      <a16:colId xmlns:a16="http://schemas.microsoft.com/office/drawing/2014/main" val="2540372907"/>
                    </a:ext>
                  </a:extLst>
                </a:gridCol>
                <a:gridCol w="838396">
                  <a:extLst>
                    <a:ext uri="{9D8B030D-6E8A-4147-A177-3AD203B41FA5}">
                      <a16:colId xmlns:a16="http://schemas.microsoft.com/office/drawing/2014/main" val="2025742703"/>
                    </a:ext>
                  </a:extLst>
                </a:gridCol>
                <a:gridCol w="857027">
                  <a:extLst>
                    <a:ext uri="{9D8B030D-6E8A-4147-A177-3AD203B41FA5}">
                      <a16:colId xmlns:a16="http://schemas.microsoft.com/office/drawing/2014/main" val="2429409241"/>
                    </a:ext>
                  </a:extLst>
                </a:gridCol>
                <a:gridCol w="861261">
                  <a:extLst>
                    <a:ext uri="{9D8B030D-6E8A-4147-A177-3AD203B41FA5}">
                      <a16:colId xmlns:a16="http://schemas.microsoft.com/office/drawing/2014/main" val="3155229319"/>
                    </a:ext>
                  </a:extLst>
                </a:gridCol>
                <a:gridCol w="750321">
                  <a:extLst>
                    <a:ext uri="{9D8B030D-6E8A-4147-A177-3AD203B41FA5}">
                      <a16:colId xmlns:a16="http://schemas.microsoft.com/office/drawing/2014/main" val="2778111883"/>
                    </a:ext>
                  </a:extLst>
                </a:gridCol>
              </a:tblGrid>
              <a:tr h="610577">
                <a:tc rowSpan="2">
                  <a:txBody>
                    <a:bodyPr/>
                    <a:lstStyle/>
                    <a:p>
                      <a:pPr algn="ctr" fontAlgn="ctr">
                        <a:buNone/>
                      </a:pPr>
                      <a:r>
                        <a:rPr lang="es-PE" sz="1200" b="1" i="0" u="none" strike="noStrike" dirty="0">
                          <a:solidFill>
                            <a:schemeClr val="bg1"/>
                          </a:solidFill>
                          <a:effectLst/>
                          <a:latin typeface="Arial Narrow" panose="020B0606020202030204" pitchFamily="34" charset="0"/>
                        </a:rPr>
                        <a:t>UNIDAD EJECUTORA</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F6FC6"/>
                    </a:solidFill>
                  </a:tcPr>
                </a:tc>
                <a:tc gridSpan="5">
                  <a:txBody>
                    <a:bodyPr/>
                    <a:lstStyle/>
                    <a:p>
                      <a:pPr algn="ctr" fontAlgn="b">
                        <a:buNone/>
                      </a:pPr>
                      <a:r>
                        <a:rPr lang="es-MX" sz="1200" b="1" i="0" u="none" strike="noStrike" cap="none" dirty="0">
                          <a:solidFill>
                            <a:schemeClr val="bg1"/>
                          </a:solidFill>
                          <a:effectLst/>
                          <a:latin typeface="Arial Narrow" panose="020B0606020202030204" pitchFamily="34" charset="0"/>
                          <a:ea typeface="+mn-ea"/>
                          <a:cs typeface="+mn-cs"/>
                          <a:sym typeface="Arial"/>
                        </a:rPr>
                        <a:t>2: DE EDIFICACIONES, OFICINAS Y ESTRUCTURAS</a:t>
                      </a:r>
                      <a:endParaRPr lang="es-MX" sz="1200" b="1" i="0" u="none" strike="noStrike" dirty="0">
                        <a:solidFill>
                          <a:schemeClr val="bg1"/>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F6FC6"/>
                    </a:solidFill>
                  </a:tcPr>
                </a:tc>
                <a:tc hMerge="1">
                  <a:txBody>
                    <a:bodyPr/>
                    <a:lstStyle/>
                    <a:p>
                      <a:endParaRPr lang="es-PE"/>
                    </a:p>
                  </a:txBody>
                  <a:tcPr/>
                </a:tc>
                <a:tc hMerge="1">
                  <a:txBody>
                    <a:bodyPr/>
                    <a:lstStyle/>
                    <a:p>
                      <a:pPr algn="ctr" fontAlgn="b">
                        <a:buNone/>
                      </a:pPr>
                      <a:endParaRPr lang="es-MX" sz="1400" b="1" i="0" u="none" strike="noStrike" dirty="0">
                        <a:solidFill>
                          <a:schemeClr val="bg1"/>
                        </a:solidFill>
                        <a:effectLst/>
                        <a:latin typeface="Arial Narrow" panose="020B0606020202030204" pitchFamily="34" charset="0"/>
                      </a:endParaRPr>
                    </a:p>
                  </a:txBody>
                  <a:tcPr marL="9525" marR="9525" marT="9525" marB="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0F6FC6"/>
                    </a:solidFill>
                  </a:tcPr>
                </a:tc>
                <a:tc hMerge="1">
                  <a:txBody>
                    <a:bodyPr/>
                    <a:lstStyle/>
                    <a:p>
                      <a:endParaRPr lang="es-PE"/>
                    </a:p>
                  </a:txBody>
                  <a:tcPr/>
                </a:tc>
                <a:tc hMerge="1">
                  <a:txBody>
                    <a:bodyPr/>
                    <a:lstStyle/>
                    <a:p>
                      <a:endParaRPr lang="es-PE" dirty="0"/>
                    </a:p>
                  </a:txBody>
                  <a:tcPr/>
                </a:tc>
                <a:extLst>
                  <a:ext uri="{0D108BD9-81ED-4DB2-BD59-A6C34878D82A}">
                    <a16:rowId xmlns:a16="http://schemas.microsoft.com/office/drawing/2014/main" val="984577024"/>
                  </a:ext>
                </a:extLst>
              </a:tr>
              <a:tr h="450210">
                <a:tc vMerge="1">
                  <a:txBody>
                    <a:bodyPr/>
                    <a:lstStyle/>
                    <a:p>
                      <a:endParaRPr lang="es-PE"/>
                    </a:p>
                  </a:txBody>
                  <a:tcPr/>
                </a:tc>
                <a:tc>
                  <a:txBody>
                    <a:bodyPr/>
                    <a:lstStyle/>
                    <a:p>
                      <a:pPr algn="ctr" fontAlgn="ctr">
                        <a:buNone/>
                      </a:pPr>
                      <a:r>
                        <a:rPr lang="es-MX" sz="1200" b="1" i="0" u="none" strike="noStrike" dirty="0">
                          <a:solidFill>
                            <a:srgbClr val="FFFFFF"/>
                          </a:solidFill>
                          <a:effectLst/>
                          <a:latin typeface="Arial Narrow" panose="020B0606020202030204" pitchFamily="34" charset="0"/>
                        </a:rPr>
                        <a:t>PIM</a:t>
                      </a:r>
                      <a:endParaRPr lang="es-PE" sz="1200" b="1" i="0" u="none" strike="noStrike" dirty="0">
                        <a:solidFill>
                          <a:srgbClr val="FFFFFF"/>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F6FC6"/>
                    </a:solidFill>
                  </a:tcPr>
                </a:tc>
                <a:tc>
                  <a:txBody>
                    <a:bodyPr/>
                    <a:lstStyle/>
                    <a:p>
                      <a:pPr algn="ctr" fontAlgn="ctr">
                        <a:buNone/>
                      </a:pPr>
                      <a:r>
                        <a:rPr lang="es-MX" sz="1200" b="1" i="0" u="none" strike="noStrike" dirty="0">
                          <a:solidFill>
                            <a:srgbClr val="FFFFFF"/>
                          </a:solidFill>
                          <a:effectLst/>
                          <a:latin typeface="Arial Narrow" panose="020B0606020202030204" pitchFamily="34" charset="0"/>
                        </a:rPr>
                        <a:t>Certificación</a:t>
                      </a:r>
                      <a:endParaRPr lang="es-PE" sz="1200" b="1" i="0" u="none" strike="noStrike" dirty="0">
                        <a:solidFill>
                          <a:srgbClr val="FFFFFF"/>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F6FC6"/>
                    </a:solidFill>
                  </a:tcPr>
                </a:tc>
                <a:tc>
                  <a:txBody>
                    <a:bodyPr/>
                    <a:lstStyle/>
                    <a:p>
                      <a:pPr algn="ctr" fontAlgn="ctr">
                        <a:buNone/>
                      </a:pPr>
                      <a:r>
                        <a:rPr lang="es-MX" sz="1200" b="1" i="0" u="none" strike="noStrike" dirty="0">
                          <a:solidFill>
                            <a:srgbClr val="FFFFFF"/>
                          </a:solidFill>
                          <a:effectLst/>
                          <a:latin typeface="Arial Narrow" panose="020B0606020202030204" pitchFamily="34" charset="0"/>
                        </a:rPr>
                        <a:t>Compromiso</a:t>
                      </a:r>
                      <a:endParaRPr lang="es-PE" sz="1200" b="1" i="0" u="none" strike="noStrike" dirty="0">
                        <a:solidFill>
                          <a:srgbClr val="FFFFFF"/>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F6FC6"/>
                    </a:solidFill>
                  </a:tcPr>
                </a:tc>
                <a:tc>
                  <a:txBody>
                    <a:bodyPr/>
                    <a:lstStyle/>
                    <a:p>
                      <a:pPr algn="ctr" fontAlgn="ctr">
                        <a:buNone/>
                      </a:pPr>
                      <a:r>
                        <a:rPr lang="es-MX" sz="1200" b="1" i="0" u="none" strike="noStrike" dirty="0">
                          <a:solidFill>
                            <a:srgbClr val="FFFFFF"/>
                          </a:solidFill>
                          <a:effectLst/>
                          <a:latin typeface="Arial Narrow" panose="020B0606020202030204" pitchFamily="34" charset="0"/>
                        </a:rPr>
                        <a:t>Devengado</a:t>
                      </a:r>
                      <a:endParaRPr lang="es-PE" sz="1200" b="1" i="0" u="none" strike="noStrike" dirty="0">
                        <a:solidFill>
                          <a:srgbClr val="FFFFFF"/>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F6FC6"/>
                    </a:solidFill>
                  </a:tcPr>
                </a:tc>
                <a:tc>
                  <a:txBody>
                    <a:bodyPr/>
                    <a:lstStyle/>
                    <a:p>
                      <a:pPr algn="ctr" fontAlgn="ctr">
                        <a:buNone/>
                      </a:pPr>
                      <a:r>
                        <a:rPr lang="es-MX" sz="1200" b="1" i="0" u="none" strike="noStrike" dirty="0">
                          <a:solidFill>
                            <a:srgbClr val="FFFFFF"/>
                          </a:solidFill>
                          <a:effectLst/>
                          <a:latin typeface="Arial Narrow" panose="020B0606020202030204" pitchFamily="34" charset="0"/>
                        </a:rPr>
                        <a:t>Avance</a:t>
                      </a:r>
                      <a:endParaRPr lang="es-PE" sz="1200" b="1" i="0" u="none" strike="noStrike" dirty="0">
                        <a:solidFill>
                          <a:srgbClr val="FFFFFF"/>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0F6FC6"/>
                    </a:solidFill>
                  </a:tcPr>
                </a:tc>
                <a:extLst>
                  <a:ext uri="{0D108BD9-81ED-4DB2-BD59-A6C34878D82A}">
                    <a16:rowId xmlns:a16="http://schemas.microsoft.com/office/drawing/2014/main" val="3176328832"/>
                  </a:ext>
                </a:extLst>
              </a:tr>
              <a:tr h="317119">
                <a:tc>
                  <a:txBody>
                    <a:bodyPr/>
                    <a:lstStyle/>
                    <a:p>
                      <a:pPr algn="l" fontAlgn="b">
                        <a:buNone/>
                      </a:pPr>
                      <a:r>
                        <a:rPr lang="es-PE" sz="1400" b="0" i="0" u="none" strike="noStrike" cap="none" dirty="0">
                          <a:solidFill>
                            <a:schemeClr val="tx1"/>
                          </a:solidFill>
                          <a:effectLst/>
                          <a:latin typeface="Arial Narrow" panose="020B0606020202030204" pitchFamily="34" charset="0"/>
                          <a:ea typeface="+mn-ea"/>
                          <a:cs typeface="+mn-cs"/>
                          <a:sym typeface="Arial"/>
                        </a:rPr>
                        <a:t>400-940: REGION TUMBES-SALUD</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lgn="r" fontAlgn="b">
                        <a:buNone/>
                      </a:pPr>
                      <a:r>
                        <a:rPr lang="es-PE" sz="1400" b="0" i="0" u="none" strike="noStrike" cap="none" dirty="0">
                          <a:solidFill>
                            <a:schemeClr val="tx1"/>
                          </a:solidFill>
                          <a:effectLst/>
                          <a:latin typeface="Arial Narrow" panose="020B0606020202030204" pitchFamily="34" charset="0"/>
                          <a:ea typeface="+mn-ea"/>
                          <a:cs typeface="+mn-cs"/>
                          <a:sym typeface="Arial"/>
                        </a:rPr>
                        <a:t>345,094</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lgn="r" fontAlgn="b">
                        <a:buNone/>
                      </a:pPr>
                      <a:r>
                        <a:rPr lang="es-PE" sz="1400" b="0" i="0" u="none" strike="noStrike" cap="none" dirty="0">
                          <a:solidFill>
                            <a:schemeClr val="tx1"/>
                          </a:solidFill>
                          <a:effectLst/>
                          <a:latin typeface="Arial Narrow" panose="020B0606020202030204" pitchFamily="34" charset="0"/>
                          <a:ea typeface="+mn-ea"/>
                          <a:cs typeface="+mn-cs"/>
                          <a:sym typeface="Arial"/>
                        </a:rPr>
                        <a:t>109,598</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b">
                        <a:buNone/>
                      </a:pPr>
                      <a:r>
                        <a:rPr lang="es-PE" sz="1400" b="0" i="0" u="none" strike="noStrike" cap="none" dirty="0">
                          <a:solidFill>
                            <a:schemeClr val="tx1"/>
                          </a:solidFill>
                          <a:effectLst/>
                          <a:latin typeface="Arial Narrow" panose="020B0606020202030204" pitchFamily="34" charset="0"/>
                          <a:ea typeface="+mn-ea"/>
                          <a:cs typeface="+mn-cs"/>
                          <a:sym typeface="Arial"/>
                        </a:rPr>
                        <a:t>109,598</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lgn="r" fontAlgn="b">
                        <a:buNone/>
                      </a:pPr>
                      <a:r>
                        <a:rPr lang="es-PE" sz="1400" b="0" i="0" u="none" strike="noStrike" cap="none" dirty="0">
                          <a:solidFill>
                            <a:schemeClr val="tx1"/>
                          </a:solidFill>
                          <a:effectLst/>
                          <a:latin typeface="Arial Narrow" panose="020B0606020202030204" pitchFamily="34" charset="0"/>
                          <a:ea typeface="+mn-ea"/>
                          <a:cs typeface="+mn-cs"/>
                          <a:sym typeface="Arial"/>
                        </a:rPr>
                        <a:t>90,322</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lgn="ctr" fontAlgn="b">
                        <a:buNone/>
                      </a:pPr>
                      <a:r>
                        <a:rPr lang="es-PE" sz="1400" b="1" i="0" u="none" strike="noStrike" cap="none" dirty="0">
                          <a:solidFill>
                            <a:schemeClr val="tx1"/>
                          </a:solidFill>
                          <a:effectLst/>
                          <a:latin typeface="Arial Narrow" panose="020B0606020202030204" pitchFamily="34" charset="0"/>
                          <a:ea typeface="+mn-ea"/>
                          <a:cs typeface="+mn-cs"/>
                          <a:sym typeface="Arial"/>
                        </a:rPr>
                        <a:t>26.2%</a:t>
                      </a:r>
                      <a:endParaRPr lang="es-PE" sz="1400" b="1"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15376072"/>
                  </a:ext>
                </a:extLst>
              </a:tr>
              <a:tr h="317119">
                <a:tc>
                  <a:txBody>
                    <a:bodyPr/>
                    <a:lstStyle/>
                    <a:p>
                      <a:pPr algn="l" fontAlgn="b">
                        <a:buNone/>
                      </a:pPr>
                      <a:r>
                        <a:rPr lang="es-PE" sz="1400" b="0" i="0" u="none" strike="noStrike" cap="none" dirty="0">
                          <a:solidFill>
                            <a:schemeClr val="tx1"/>
                          </a:solidFill>
                          <a:effectLst/>
                          <a:latin typeface="Arial Narrow" panose="020B0606020202030204" pitchFamily="34" charset="0"/>
                          <a:ea typeface="+mn-ea"/>
                          <a:cs typeface="+mn-cs"/>
                          <a:sym typeface="Arial"/>
                        </a:rPr>
                        <a:t>402-1436: GOB.REG.TUMBES-HOSP.REGIONAL JOSE ALFREDO MENDOZA OLAVARRIA-JAMO II-2 TUMBES</a:t>
                      </a:r>
                      <a:endParaRPr lang="es-PE" sz="1400" b="0"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lgn="r" fontAlgn="b">
                        <a:buNone/>
                      </a:pPr>
                      <a:r>
                        <a:rPr lang="es-PE" sz="1400" b="0" i="0" u="none" strike="noStrike" cap="none" dirty="0">
                          <a:solidFill>
                            <a:schemeClr val="tx1"/>
                          </a:solidFill>
                          <a:effectLst/>
                          <a:latin typeface="Arial Narrow" panose="020B0606020202030204" pitchFamily="34" charset="0"/>
                          <a:ea typeface="+mn-ea"/>
                          <a:cs typeface="+mn-cs"/>
                          <a:sym typeface="Arial"/>
                        </a:rPr>
                        <a:t>309,076</a:t>
                      </a:r>
                      <a:endParaRPr lang="es-PE" sz="1400" b="1"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lgn="r" fontAlgn="b">
                        <a:buNone/>
                      </a:pPr>
                      <a:r>
                        <a:rPr lang="es-PE" sz="1400" b="0" i="0" u="none" strike="noStrike" cap="none" dirty="0">
                          <a:solidFill>
                            <a:schemeClr val="tx1"/>
                          </a:solidFill>
                          <a:effectLst/>
                          <a:latin typeface="Arial Narrow" panose="020B0606020202030204" pitchFamily="34" charset="0"/>
                          <a:ea typeface="+mn-ea"/>
                          <a:cs typeface="+mn-cs"/>
                          <a:sym typeface="Arial"/>
                        </a:rPr>
                        <a:t>46,930</a:t>
                      </a:r>
                      <a:endParaRPr lang="es-PE" sz="1400" b="1"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b">
                        <a:buNone/>
                      </a:pPr>
                      <a:r>
                        <a:rPr lang="es-PE" sz="1400" b="0" i="0" u="none" strike="noStrike" cap="none" dirty="0">
                          <a:solidFill>
                            <a:schemeClr val="tx1"/>
                          </a:solidFill>
                          <a:effectLst/>
                          <a:latin typeface="Arial Narrow" panose="020B0606020202030204" pitchFamily="34" charset="0"/>
                          <a:ea typeface="+mn-ea"/>
                          <a:cs typeface="+mn-cs"/>
                          <a:sym typeface="Arial"/>
                        </a:rPr>
                        <a:t>46,930</a:t>
                      </a:r>
                      <a:endParaRPr lang="es-PE" sz="1400" b="1"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lgn="r" fontAlgn="b">
                        <a:buNone/>
                      </a:pPr>
                      <a:r>
                        <a:rPr lang="es-PE" sz="1400" b="0" i="0" u="none" strike="noStrike" cap="none" dirty="0">
                          <a:solidFill>
                            <a:schemeClr val="tx1"/>
                          </a:solidFill>
                          <a:effectLst/>
                          <a:latin typeface="Arial Narrow" panose="020B0606020202030204" pitchFamily="34" charset="0"/>
                          <a:ea typeface="+mn-ea"/>
                          <a:cs typeface="+mn-cs"/>
                          <a:sym typeface="Arial"/>
                        </a:rPr>
                        <a:t>46,930</a:t>
                      </a:r>
                      <a:endParaRPr lang="es-PE" sz="1400" b="1"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lgn="ctr" fontAlgn="b">
                        <a:buNone/>
                      </a:pPr>
                      <a:r>
                        <a:rPr lang="es-PE" sz="1400" b="1" i="0" u="none" strike="noStrike" cap="none" dirty="0">
                          <a:solidFill>
                            <a:schemeClr val="tx1"/>
                          </a:solidFill>
                          <a:effectLst/>
                          <a:latin typeface="Arial Narrow" panose="020B0606020202030204" pitchFamily="34" charset="0"/>
                          <a:ea typeface="+mn-ea"/>
                          <a:cs typeface="+mn-cs"/>
                          <a:sym typeface="Arial"/>
                        </a:rPr>
                        <a:t>15.2%</a:t>
                      </a:r>
                      <a:endParaRPr lang="es-PE" sz="1400" b="1" i="0" u="none" strike="noStrike" dirty="0">
                        <a:solidFill>
                          <a:srgbClr val="000000"/>
                        </a:solidFill>
                        <a:effectLst/>
                        <a:latin typeface="Arial Narrow" panose="020B060602020203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73303525"/>
                  </a:ext>
                </a:extLst>
              </a:tr>
              <a:tr h="456399">
                <a:tc>
                  <a:txBody>
                    <a:bodyPr/>
                    <a:lstStyle/>
                    <a:p>
                      <a:pPr algn="l" fontAlgn="b">
                        <a:buNone/>
                      </a:pPr>
                      <a:r>
                        <a:rPr lang="es-PE" sz="1400" b="1" i="0" u="none" strike="noStrike" dirty="0">
                          <a:solidFill>
                            <a:srgbClr val="000000"/>
                          </a:solidFill>
                          <a:effectLst/>
                          <a:latin typeface="Arial Narrow" panose="020B0606020202030204" pitchFamily="34" charset="0"/>
                        </a:rPr>
                        <a:t>Específica 2: DE EDIFICACIONES, OFICINAS Y ESTRUCTURAS</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r" fontAlgn="b">
                        <a:buNone/>
                      </a:pPr>
                      <a:r>
                        <a:rPr lang="es-PE" sz="1400" b="1" i="0" u="none" strike="noStrike" dirty="0">
                          <a:solidFill>
                            <a:srgbClr val="000000"/>
                          </a:solidFill>
                          <a:effectLst/>
                          <a:latin typeface="Arial Narrow" panose="020B0606020202030204" pitchFamily="34" charset="0"/>
                        </a:rPr>
                        <a:t>654,170</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r" fontAlgn="b">
                        <a:buNone/>
                      </a:pPr>
                      <a:r>
                        <a:rPr lang="es-PE" sz="1400" b="1" i="0" u="none" strike="noStrike" dirty="0">
                          <a:solidFill>
                            <a:srgbClr val="000000"/>
                          </a:solidFill>
                          <a:effectLst/>
                          <a:latin typeface="Arial Narrow" panose="020B0606020202030204" pitchFamily="34" charset="0"/>
                        </a:rPr>
                        <a:t>156,528</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r" fontAlgn="b">
                        <a:buNone/>
                      </a:pPr>
                      <a:r>
                        <a:rPr lang="es-PE" sz="1400" b="1" i="0" u="none" strike="noStrike" dirty="0">
                          <a:solidFill>
                            <a:srgbClr val="000000"/>
                          </a:solidFill>
                          <a:effectLst/>
                          <a:latin typeface="Arial Narrow" panose="020B0606020202030204" pitchFamily="34" charset="0"/>
                        </a:rPr>
                        <a:t>156,528</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r" fontAlgn="b">
                        <a:buNone/>
                      </a:pPr>
                      <a:r>
                        <a:rPr lang="es-PE" sz="1400" b="1" i="0" u="none" strike="noStrike" dirty="0">
                          <a:solidFill>
                            <a:srgbClr val="000000"/>
                          </a:solidFill>
                          <a:effectLst/>
                          <a:latin typeface="Arial Narrow" panose="020B0606020202030204" pitchFamily="34" charset="0"/>
                        </a:rPr>
                        <a:t>137,252</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b">
                        <a:buNone/>
                      </a:pPr>
                      <a:r>
                        <a:rPr lang="es-PE" sz="1400" b="1" i="0" u="none" strike="noStrike" dirty="0">
                          <a:solidFill>
                            <a:srgbClr val="000000"/>
                          </a:solidFill>
                          <a:effectLst/>
                          <a:latin typeface="Arial Narrow" panose="020B0606020202030204" pitchFamily="34" charset="0"/>
                        </a:rPr>
                        <a:t>21.0%</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85574086"/>
                  </a:ext>
                </a:extLst>
              </a:tr>
            </a:tbl>
          </a:graphicData>
        </a:graphic>
      </p:graphicFrame>
    </p:spTree>
    <p:extLst>
      <p:ext uri="{BB962C8B-B14F-4D97-AF65-F5344CB8AC3E}">
        <p14:creationId xmlns:p14="http://schemas.microsoft.com/office/powerpoint/2010/main" val="1055959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CC187EDA-6693-527D-86EB-4E0A89D1D66E}"/>
            </a:ext>
          </a:extLst>
        </p:cNvPr>
        <p:cNvGrpSpPr/>
        <p:nvPr/>
      </p:nvGrpSpPr>
      <p:grpSpPr>
        <a:xfrm>
          <a:off x="0" y="0"/>
          <a:ext cx="0" cy="0"/>
          <a:chOff x="0" y="0"/>
          <a:chExt cx="0" cy="0"/>
        </a:xfrm>
      </p:grpSpPr>
      <p:sp>
        <p:nvSpPr>
          <p:cNvPr id="7" name="Google Shape;127;p1">
            <a:extLst>
              <a:ext uri="{FF2B5EF4-FFF2-40B4-BE49-F238E27FC236}">
                <a16:creationId xmlns:a16="http://schemas.microsoft.com/office/drawing/2014/main" id="{931BBB7F-97DA-8CB6-32C6-FC5C8786B26D}"/>
              </a:ext>
            </a:extLst>
          </p:cNvPr>
          <p:cNvSpPr txBox="1"/>
          <p:nvPr/>
        </p:nvSpPr>
        <p:spPr>
          <a:xfrm>
            <a:off x="1341508" y="359745"/>
            <a:ext cx="9534892" cy="830956"/>
          </a:xfrm>
          <a:prstGeom prst="rect">
            <a:avLst/>
          </a:prstGeom>
          <a:noFill/>
          <a:ln>
            <a:noFill/>
          </a:ln>
        </p:spPr>
        <p:txBody>
          <a:bodyPr spcFirstLastPara="1" wrap="square" lIns="91425" tIns="45700" rIns="91425" bIns="45700" anchor="t" anchorCtr="0">
            <a:spAutoFit/>
          </a:bodyPr>
          <a:lstStyle/>
          <a:p>
            <a:pPr lvl="0" algn="ctr"/>
            <a:r>
              <a:rPr lang="en-US" sz="2400" b="1" dirty="0">
                <a:solidFill>
                  <a:schemeClr val="tx1"/>
                </a:solidFill>
                <a:latin typeface="Calibri"/>
                <a:ea typeface="Calibri"/>
                <a:cs typeface="Calibri"/>
                <a:sym typeface="Calibri"/>
              </a:rPr>
              <a:t>PROYECTO DE D. SUPREMO PARA REHABILITACIÓN DE EE.SS AFECTADOS POR F. EL NIÑO </a:t>
            </a:r>
            <a:endParaRPr sz="2400" dirty="0">
              <a:solidFill>
                <a:schemeClr val="tx1"/>
              </a:solidFill>
              <a:latin typeface="Calibri"/>
              <a:ea typeface="Calibri"/>
              <a:cs typeface="Calibri"/>
              <a:sym typeface="Calibri"/>
            </a:endParaRPr>
          </a:p>
        </p:txBody>
      </p:sp>
      <p:sp>
        <p:nvSpPr>
          <p:cNvPr id="8" name="Google Shape;127;p1">
            <a:extLst>
              <a:ext uri="{FF2B5EF4-FFF2-40B4-BE49-F238E27FC236}">
                <a16:creationId xmlns:a16="http://schemas.microsoft.com/office/drawing/2014/main" id="{F22E7634-F6D7-0B47-B904-0784BCE32224}"/>
              </a:ext>
            </a:extLst>
          </p:cNvPr>
          <p:cNvSpPr txBox="1"/>
          <p:nvPr/>
        </p:nvSpPr>
        <p:spPr>
          <a:xfrm>
            <a:off x="436231" y="3798565"/>
            <a:ext cx="10506844"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dirty="0">
                <a:solidFill>
                  <a:schemeClr val="tx1"/>
                </a:solidFill>
                <a:latin typeface="Calibri"/>
                <a:ea typeface="Calibri"/>
                <a:cs typeface="Calibri"/>
                <a:sym typeface="Calibri"/>
              </a:rPr>
              <a:t>El Hospital </a:t>
            </a:r>
            <a:r>
              <a:rPr lang="en-US" sz="1600" b="1" dirty="0" err="1">
                <a:solidFill>
                  <a:schemeClr val="tx1"/>
                </a:solidFill>
                <a:latin typeface="Calibri"/>
                <a:ea typeface="Calibri"/>
                <a:cs typeface="Calibri"/>
                <a:sym typeface="Calibri"/>
              </a:rPr>
              <a:t>Sagado</a:t>
            </a:r>
            <a:r>
              <a:rPr lang="en-US" sz="1600" b="1" dirty="0">
                <a:solidFill>
                  <a:schemeClr val="tx1"/>
                </a:solidFill>
                <a:latin typeface="Calibri"/>
                <a:ea typeface="Calibri"/>
                <a:cs typeface="Calibri"/>
                <a:sym typeface="Calibri"/>
              </a:rPr>
              <a:t> no </a:t>
            </a:r>
            <a:r>
              <a:rPr lang="en-US" sz="1600" b="1" dirty="0" err="1">
                <a:solidFill>
                  <a:schemeClr val="tx1"/>
                </a:solidFill>
                <a:latin typeface="Calibri"/>
                <a:ea typeface="Calibri"/>
                <a:cs typeface="Calibri"/>
                <a:sym typeface="Calibri"/>
              </a:rPr>
              <a:t>está</a:t>
            </a:r>
            <a:r>
              <a:rPr lang="en-US" sz="1600" b="1" dirty="0">
                <a:solidFill>
                  <a:schemeClr val="tx1"/>
                </a:solidFill>
                <a:latin typeface="Calibri"/>
                <a:ea typeface="Calibri"/>
                <a:cs typeface="Calibri"/>
                <a:sym typeface="Calibri"/>
              </a:rPr>
              <a:t> </a:t>
            </a:r>
            <a:r>
              <a:rPr lang="en-US" sz="1600" b="1" dirty="0" err="1">
                <a:solidFill>
                  <a:schemeClr val="tx1"/>
                </a:solidFill>
                <a:latin typeface="Calibri"/>
                <a:ea typeface="Calibri"/>
                <a:cs typeface="Calibri"/>
                <a:sym typeface="Calibri"/>
              </a:rPr>
              <a:t>incluido</a:t>
            </a:r>
            <a:r>
              <a:rPr lang="en-US" sz="1600" b="1" dirty="0">
                <a:solidFill>
                  <a:schemeClr val="tx1"/>
                </a:solidFill>
                <a:latin typeface="Calibri"/>
                <a:ea typeface="Calibri"/>
                <a:cs typeface="Calibri"/>
                <a:sym typeface="Calibri"/>
              </a:rPr>
              <a:t> </a:t>
            </a:r>
            <a:r>
              <a:rPr lang="en-US" sz="1600" b="1" dirty="0" err="1">
                <a:solidFill>
                  <a:schemeClr val="tx1"/>
                </a:solidFill>
                <a:latin typeface="Calibri"/>
                <a:ea typeface="Calibri"/>
                <a:cs typeface="Calibri"/>
                <a:sym typeface="Calibri"/>
              </a:rPr>
              <a:t>en</a:t>
            </a:r>
            <a:r>
              <a:rPr lang="en-US" sz="1600" b="1" dirty="0">
                <a:solidFill>
                  <a:schemeClr val="tx1"/>
                </a:solidFill>
                <a:latin typeface="Calibri"/>
                <a:ea typeface="Calibri"/>
                <a:cs typeface="Calibri"/>
                <a:sym typeface="Calibri"/>
              </a:rPr>
              <a:t> </a:t>
            </a:r>
            <a:r>
              <a:rPr lang="en-US" sz="1600" b="1" dirty="0" err="1">
                <a:solidFill>
                  <a:schemeClr val="tx1"/>
                </a:solidFill>
                <a:latin typeface="Calibri"/>
                <a:ea typeface="Calibri"/>
                <a:cs typeface="Calibri"/>
                <a:sym typeface="Calibri"/>
              </a:rPr>
              <a:t>el</a:t>
            </a:r>
            <a:r>
              <a:rPr lang="en-US" sz="1600" b="1" dirty="0">
                <a:solidFill>
                  <a:schemeClr val="tx1"/>
                </a:solidFill>
                <a:latin typeface="Calibri"/>
                <a:ea typeface="Calibri"/>
                <a:cs typeface="Calibri"/>
                <a:sym typeface="Calibri"/>
              </a:rPr>
              <a:t> PMMES 2025 – 2027  </a:t>
            </a:r>
            <a:r>
              <a:rPr lang="en-US" sz="1600" b="1" dirty="0" err="1">
                <a:solidFill>
                  <a:schemeClr val="tx1"/>
                </a:solidFill>
                <a:latin typeface="Calibri"/>
                <a:ea typeface="Calibri"/>
                <a:cs typeface="Calibri"/>
                <a:sym typeface="Calibri"/>
              </a:rPr>
              <a:t>ya</a:t>
            </a:r>
            <a:r>
              <a:rPr lang="en-US" sz="1600" b="1" dirty="0">
                <a:solidFill>
                  <a:schemeClr val="tx1"/>
                </a:solidFill>
                <a:latin typeface="Calibri"/>
                <a:ea typeface="Calibri"/>
                <a:cs typeface="Calibri"/>
                <a:sym typeface="Calibri"/>
              </a:rPr>
              <a:t> </a:t>
            </a:r>
            <a:r>
              <a:rPr lang="en-US" sz="1600" b="1" dirty="0" err="1">
                <a:solidFill>
                  <a:schemeClr val="tx1"/>
                </a:solidFill>
                <a:latin typeface="Calibri"/>
                <a:ea typeface="Calibri"/>
                <a:cs typeface="Calibri"/>
                <a:sym typeface="Calibri"/>
              </a:rPr>
              <a:t>que</a:t>
            </a:r>
            <a:r>
              <a:rPr lang="en-US" sz="1600" b="1" dirty="0">
                <a:solidFill>
                  <a:schemeClr val="tx1"/>
                </a:solidFill>
                <a:latin typeface="Calibri"/>
                <a:ea typeface="Calibri"/>
                <a:cs typeface="Calibri"/>
                <a:sym typeface="Calibri"/>
              </a:rPr>
              <a:t> no </a:t>
            </a:r>
            <a:r>
              <a:rPr lang="en-US" sz="1600" b="1" dirty="0" err="1">
                <a:solidFill>
                  <a:schemeClr val="tx1"/>
                </a:solidFill>
                <a:latin typeface="Calibri"/>
                <a:ea typeface="Calibri"/>
                <a:cs typeface="Calibri"/>
                <a:sym typeface="Calibri"/>
              </a:rPr>
              <a:t>enviaron</a:t>
            </a:r>
            <a:r>
              <a:rPr lang="en-US" sz="1600" b="1" dirty="0">
                <a:solidFill>
                  <a:schemeClr val="tx1"/>
                </a:solidFill>
                <a:latin typeface="Calibri"/>
                <a:ea typeface="Calibri"/>
                <a:cs typeface="Calibri"/>
                <a:sym typeface="Calibri"/>
              </a:rPr>
              <a:t> </a:t>
            </a:r>
            <a:r>
              <a:rPr lang="en-US" sz="1600" b="1" dirty="0" err="1">
                <a:solidFill>
                  <a:schemeClr val="tx1"/>
                </a:solidFill>
                <a:latin typeface="Calibri"/>
                <a:ea typeface="Calibri"/>
                <a:cs typeface="Calibri"/>
                <a:sym typeface="Calibri"/>
              </a:rPr>
              <a:t>información</a:t>
            </a:r>
            <a:endParaRPr sz="1600" dirty="0">
              <a:solidFill>
                <a:schemeClr val="tx1"/>
              </a:solidFill>
              <a:latin typeface="Calibri"/>
              <a:ea typeface="Calibri"/>
              <a:cs typeface="Calibri"/>
              <a:sym typeface="Calibri"/>
            </a:endParaRPr>
          </a:p>
        </p:txBody>
      </p:sp>
      <p:pic>
        <p:nvPicPr>
          <p:cNvPr id="3" name="Imagen 2">
            <a:extLst>
              <a:ext uri="{FF2B5EF4-FFF2-40B4-BE49-F238E27FC236}">
                <a16:creationId xmlns:a16="http://schemas.microsoft.com/office/drawing/2014/main" id="{44CD7876-8143-234F-A0DA-A7075485AD86}"/>
              </a:ext>
            </a:extLst>
          </p:cNvPr>
          <p:cNvPicPr>
            <a:picLocks noChangeAspect="1"/>
          </p:cNvPicPr>
          <p:nvPr/>
        </p:nvPicPr>
        <p:blipFill>
          <a:blip r:embed="rId3"/>
          <a:stretch>
            <a:fillRect/>
          </a:stretch>
        </p:blipFill>
        <p:spPr>
          <a:xfrm>
            <a:off x="0" y="1529521"/>
            <a:ext cx="12192000" cy="3798957"/>
          </a:xfrm>
          <a:prstGeom prst="rect">
            <a:avLst/>
          </a:prstGeom>
        </p:spPr>
      </p:pic>
      <p:sp>
        <p:nvSpPr>
          <p:cNvPr id="5" name="Google Shape;127;p1">
            <a:extLst>
              <a:ext uri="{FF2B5EF4-FFF2-40B4-BE49-F238E27FC236}">
                <a16:creationId xmlns:a16="http://schemas.microsoft.com/office/drawing/2014/main" id="{DCBF6141-A9C0-073C-E31A-E4D4906AFF8B}"/>
              </a:ext>
            </a:extLst>
          </p:cNvPr>
          <p:cNvSpPr txBox="1"/>
          <p:nvPr/>
        </p:nvSpPr>
        <p:spPr>
          <a:xfrm>
            <a:off x="369556" y="5559597"/>
            <a:ext cx="10506844" cy="584735"/>
          </a:xfrm>
          <a:prstGeom prst="rect">
            <a:avLst/>
          </a:prstGeom>
          <a:noFill/>
          <a:ln>
            <a:noFill/>
          </a:ln>
        </p:spPr>
        <p:txBody>
          <a:bodyPr spcFirstLastPara="1" wrap="square" lIns="91425" tIns="45700" rIns="91425" bIns="45700" anchor="t" anchorCtr="0">
            <a:spAutoFit/>
          </a:bodyPr>
          <a:lstStyle/>
          <a:p>
            <a:pPr lvl="0"/>
            <a:r>
              <a:rPr lang="en-US" sz="1600" b="1" dirty="0">
                <a:solidFill>
                  <a:schemeClr val="tx1"/>
                </a:solidFill>
                <a:latin typeface="Calibri"/>
                <a:ea typeface="Calibri"/>
                <a:cs typeface="Calibri"/>
                <a:sym typeface="Calibri"/>
              </a:rPr>
              <a:t>De </a:t>
            </a:r>
            <a:r>
              <a:rPr lang="en-US" sz="1600" b="1" dirty="0" err="1">
                <a:solidFill>
                  <a:schemeClr val="tx1"/>
                </a:solidFill>
                <a:latin typeface="Calibri"/>
                <a:ea typeface="Calibri"/>
                <a:cs typeface="Calibri"/>
                <a:sym typeface="Calibri"/>
              </a:rPr>
              <a:t>acuerdo</a:t>
            </a:r>
            <a:r>
              <a:rPr lang="en-US" sz="1600" b="1" dirty="0">
                <a:solidFill>
                  <a:schemeClr val="tx1"/>
                </a:solidFill>
                <a:latin typeface="Calibri"/>
                <a:ea typeface="Calibri"/>
                <a:cs typeface="Calibri"/>
                <a:sym typeface="Calibri"/>
              </a:rPr>
              <a:t> al INFORME N° 044-2026 –UFI-DIEM-DGOS/MINSA se </a:t>
            </a:r>
            <a:r>
              <a:rPr lang="en-US" sz="1600" b="1" dirty="0" err="1">
                <a:solidFill>
                  <a:schemeClr val="tx1"/>
                </a:solidFill>
                <a:latin typeface="Calibri"/>
                <a:ea typeface="Calibri"/>
                <a:cs typeface="Calibri"/>
                <a:sym typeface="Calibri"/>
              </a:rPr>
              <a:t>propuso</a:t>
            </a:r>
            <a:r>
              <a:rPr lang="en-US" sz="1600" b="1" dirty="0">
                <a:solidFill>
                  <a:schemeClr val="tx1"/>
                </a:solidFill>
                <a:latin typeface="Calibri"/>
                <a:ea typeface="Calibri"/>
                <a:cs typeface="Calibri"/>
                <a:sym typeface="Calibri"/>
              </a:rPr>
              <a:t> el DECRETO </a:t>
            </a:r>
            <a:r>
              <a:rPr lang="es-MX" sz="1600" b="1" dirty="0">
                <a:solidFill>
                  <a:schemeClr val="tx1"/>
                </a:solidFill>
                <a:latin typeface="Calibri"/>
                <a:ea typeface="Calibri"/>
                <a:cs typeface="Calibri"/>
                <a:sym typeface="Calibri"/>
              </a:rPr>
              <a:t> (PDS) QUE AUTORIZA UNA TRANSFERENCIA DE PARTIDAS EN EL PRESUPUESTO DEL SECTOR PÚBLICO PARA EL AÑO FISCAL 2026</a:t>
            </a:r>
            <a:r>
              <a:rPr lang="en-US" sz="1600" b="1" dirty="0">
                <a:solidFill>
                  <a:schemeClr val="tx1"/>
                </a:solidFill>
                <a:latin typeface="Calibri"/>
                <a:ea typeface="Calibri"/>
                <a:cs typeface="Calibri"/>
                <a:sym typeface="Calibri"/>
              </a:rPr>
              <a:t> </a:t>
            </a:r>
            <a:endParaRPr sz="1600" dirty="0">
              <a:solidFill>
                <a:schemeClr val="tx1"/>
              </a:solidFill>
              <a:latin typeface="Calibri"/>
              <a:ea typeface="Calibri"/>
              <a:cs typeface="Calibri"/>
              <a:sym typeface="Calibri"/>
            </a:endParaRPr>
          </a:p>
        </p:txBody>
      </p:sp>
    </p:spTree>
    <p:extLst>
      <p:ext uri="{BB962C8B-B14F-4D97-AF65-F5344CB8AC3E}">
        <p14:creationId xmlns:p14="http://schemas.microsoft.com/office/powerpoint/2010/main" val="989104968"/>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68D5EEF8-9C92-2B25-5F4A-24963E84D025}"/>
            </a:ext>
          </a:extLst>
        </p:cNvPr>
        <p:cNvGrpSpPr/>
        <p:nvPr/>
      </p:nvGrpSpPr>
      <p:grpSpPr>
        <a:xfrm>
          <a:off x="0" y="0"/>
          <a:ext cx="0" cy="0"/>
          <a:chOff x="0" y="0"/>
          <a:chExt cx="0" cy="0"/>
        </a:xfrm>
      </p:grpSpPr>
      <p:sp>
        <p:nvSpPr>
          <p:cNvPr id="7" name="Google Shape;127;p1">
            <a:extLst>
              <a:ext uri="{FF2B5EF4-FFF2-40B4-BE49-F238E27FC236}">
                <a16:creationId xmlns:a16="http://schemas.microsoft.com/office/drawing/2014/main" id="{E9002580-75C9-FFDF-B4A5-B4CBEAF72E3D}"/>
              </a:ext>
            </a:extLst>
          </p:cNvPr>
          <p:cNvSpPr txBox="1"/>
          <p:nvPr/>
        </p:nvSpPr>
        <p:spPr>
          <a:xfrm>
            <a:off x="1504950" y="83520"/>
            <a:ext cx="8524875" cy="461624"/>
          </a:xfrm>
          <a:prstGeom prst="rect">
            <a:avLst/>
          </a:prstGeom>
          <a:noFill/>
          <a:ln>
            <a:noFill/>
          </a:ln>
        </p:spPr>
        <p:txBody>
          <a:bodyPr spcFirstLastPara="1" wrap="square" lIns="91425" tIns="45700" rIns="91425" bIns="45700" anchor="t" anchorCtr="0">
            <a:spAutoFit/>
          </a:bodyPr>
          <a:lstStyle/>
          <a:p>
            <a:pPr lvl="0" algn="ctr"/>
            <a:r>
              <a:rPr lang="en-US" sz="2400" b="1" dirty="0">
                <a:latin typeface="+mj-lt"/>
                <a:sym typeface="Calibri"/>
              </a:rPr>
              <a:t>VISITA A </a:t>
            </a:r>
            <a:r>
              <a:rPr lang="pt-PT" sz="2400" b="1" dirty="0">
                <a:latin typeface="+mj-lt"/>
              </a:rPr>
              <a:t>HOSPITAL REGIONAL JAMO</a:t>
            </a:r>
            <a:r>
              <a:rPr lang="en-US" sz="2400" b="1" dirty="0">
                <a:solidFill>
                  <a:schemeClr val="tx1"/>
                </a:solidFill>
                <a:latin typeface="+mj-lt"/>
                <a:ea typeface="Calibri"/>
                <a:cs typeface="Calibri"/>
                <a:sym typeface="Calibri"/>
              </a:rPr>
              <a:t> </a:t>
            </a:r>
            <a:endParaRPr sz="2400" dirty="0">
              <a:solidFill>
                <a:schemeClr val="tx1"/>
              </a:solidFill>
              <a:latin typeface="+mj-lt"/>
              <a:ea typeface="Calibri"/>
              <a:cs typeface="Calibri"/>
              <a:sym typeface="Calibri"/>
            </a:endParaRPr>
          </a:p>
        </p:txBody>
      </p:sp>
      <p:sp>
        <p:nvSpPr>
          <p:cNvPr id="8" name="Google Shape;127;p1">
            <a:extLst>
              <a:ext uri="{FF2B5EF4-FFF2-40B4-BE49-F238E27FC236}">
                <a16:creationId xmlns:a16="http://schemas.microsoft.com/office/drawing/2014/main" id="{30E988F8-1A1A-0868-CE6D-9619D0CA04F1}"/>
              </a:ext>
            </a:extLst>
          </p:cNvPr>
          <p:cNvSpPr txBox="1"/>
          <p:nvPr/>
        </p:nvSpPr>
        <p:spPr>
          <a:xfrm>
            <a:off x="85725" y="791366"/>
            <a:ext cx="11849100" cy="5262939"/>
          </a:xfrm>
          <a:prstGeom prst="rect">
            <a:avLst/>
          </a:prstGeom>
          <a:noFill/>
          <a:ln>
            <a:noFill/>
          </a:ln>
        </p:spPr>
        <p:txBody>
          <a:bodyPr spcFirstLastPara="1" wrap="square" lIns="91425" tIns="45700" rIns="91425" bIns="45700" anchor="t" anchorCtr="0">
            <a:spAutoFit/>
          </a:bodyPr>
          <a:lstStyle/>
          <a:p>
            <a:r>
              <a:rPr lang="en-US" sz="1600"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El 14 de </a:t>
            </a:r>
            <a:r>
              <a:rPr lang="en-US" sz="1600" b="1" dirty="0" err="1">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julio</a:t>
            </a:r>
            <a:r>
              <a:rPr lang="en-US" sz="1600"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 de 2026 un Equipo de DIEM-DGOS </a:t>
            </a:r>
            <a:r>
              <a:rPr lang="en-US" sz="1600" b="1" dirty="0" err="1">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realizó</a:t>
            </a:r>
            <a:r>
              <a:rPr lang="en-US" sz="1600"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 </a:t>
            </a:r>
            <a:r>
              <a:rPr lang="en-US" sz="1600" b="1" dirty="0" err="1">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una</a:t>
            </a:r>
            <a:r>
              <a:rPr lang="en-US" sz="1600"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 visita al GORE Tumbes y a la Unidad </a:t>
            </a:r>
            <a:r>
              <a:rPr lang="en-US" sz="1600" b="1" dirty="0" err="1">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Ejecutora</a:t>
            </a:r>
            <a:r>
              <a:rPr lang="en-US" sz="1600" b="1"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rPr>
              <a:t> </a:t>
            </a:r>
            <a:r>
              <a:rPr lang="pt-PT" sz="1600" b="1" dirty="0">
                <a:latin typeface="Calibri" panose="020F0502020204030204" pitchFamily="34" charset="0"/>
                <a:ea typeface="Calibri" panose="020F0502020204030204" pitchFamily="34" charset="0"/>
                <a:cs typeface="Calibri" panose="020F0502020204030204" pitchFamily="34" charset="0"/>
              </a:rPr>
              <a:t>HOSPITAL REGIONAL JAMO</a:t>
            </a:r>
            <a:r>
              <a:rPr lang="pt-PT" sz="1600" dirty="0">
                <a:latin typeface="Calibri" panose="020F0502020204030204" pitchFamily="34" charset="0"/>
                <a:ea typeface="Calibri" panose="020F0502020204030204" pitchFamily="34" charset="0"/>
                <a:cs typeface="Calibri" panose="020F0502020204030204" pitchFamily="34" charset="0"/>
              </a:rPr>
              <a:t> </a:t>
            </a:r>
            <a:r>
              <a:rPr lang="pt-PT" sz="1600" b="1" dirty="0">
                <a:latin typeface="Calibri" panose="020F0502020204030204" pitchFamily="34" charset="0"/>
                <a:ea typeface="Calibri" panose="020F0502020204030204" pitchFamily="34" charset="0"/>
                <a:cs typeface="Calibri" panose="020F0502020204030204" pitchFamily="34" charset="0"/>
              </a:rPr>
              <a:t>TUMBES</a:t>
            </a:r>
            <a:r>
              <a:rPr lang="pt-PT" sz="1600" dirty="0">
                <a:latin typeface="Calibri" panose="020F0502020204030204" pitchFamily="34" charset="0"/>
                <a:ea typeface="Calibri" panose="020F0502020204030204" pitchFamily="34" charset="0"/>
                <a:cs typeface="Calibri" panose="020F0502020204030204" pitchFamily="34" charset="0"/>
              </a:rPr>
              <a:t>, según se detalla:</a:t>
            </a:r>
          </a:p>
          <a:p>
            <a:endParaRPr lang="pt-PT" sz="1600" dirty="0">
              <a:latin typeface="Calibri" panose="020F0502020204030204" pitchFamily="34" charset="0"/>
              <a:ea typeface="Calibri" panose="020F0502020204030204" pitchFamily="34" charset="0"/>
              <a:cs typeface="Calibri" panose="020F0502020204030204" pitchFamily="34" charset="0"/>
            </a:endParaRPr>
          </a:p>
          <a:p>
            <a:r>
              <a:rPr lang="pt-PT" sz="1600" b="1" u="sng" dirty="0">
                <a:latin typeface="Calibri" panose="020F0502020204030204" pitchFamily="34" charset="0"/>
                <a:ea typeface="Calibri" panose="020F0502020204030204" pitchFamily="34" charset="0"/>
                <a:cs typeface="Calibri" panose="020F0502020204030204" pitchFamily="34" charset="0"/>
              </a:rPr>
              <a:t>HOSPITAL REGIONAL JAMO  TUMBES</a:t>
            </a:r>
          </a:p>
          <a:p>
            <a:pPr marL="342900" lvl="3" indent="-342900">
              <a:buFont typeface="+mj-lt"/>
              <a:buAutoNum type="arabicPeriod"/>
            </a:pPr>
            <a:r>
              <a:rPr lang="pt-PT" sz="1600" dirty="0">
                <a:latin typeface="Calibri" panose="020F0502020204030204" pitchFamily="34" charset="0"/>
                <a:ea typeface="Calibri" panose="020F0502020204030204" pitchFamily="34" charset="0"/>
                <a:cs typeface="Calibri" panose="020F0502020204030204" pitchFamily="34" charset="0"/>
              </a:rPr>
              <a:t>Equipos en Mal estado </a:t>
            </a:r>
          </a:p>
          <a:p>
            <a:pPr marL="542925" lvl="8" indent="182563">
              <a:buFont typeface="Arial" panose="020B0604020202020204" pitchFamily="34" charset="0"/>
              <a:buChar char="•"/>
            </a:pPr>
            <a:r>
              <a:rPr lang="pt-PT" sz="1600" dirty="0">
                <a:latin typeface="Calibri" panose="020F0502020204030204" pitchFamily="34" charset="0"/>
                <a:ea typeface="Calibri" panose="020F0502020204030204" pitchFamily="34" charset="0"/>
                <a:cs typeface="Calibri" panose="020F0502020204030204" pitchFamily="34" charset="0"/>
              </a:rPr>
              <a:t>UPSS de Diagnóstico por Imagenes: Equipo de Rayos x estacionario se encuentra  INOPERATIVO)</a:t>
            </a:r>
          </a:p>
          <a:p>
            <a:pPr marL="542925" lvl="8" indent="182563">
              <a:buFont typeface="Arial" panose="020B0604020202020204" pitchFamily="34" charset="0"/>
              <a:buChar char="•"/>
            </a:pPr>
            <a:r>
              <a:rPr lang="pt-PT" sz="1600" dirty="0">
                <a:latin typeface="Calibri" panose="020F0502020204030204" pitchFamily="34" charset="0"/>
                <a:ea typeface="Calibri" panose="020F0502020204030204" pitchFamily="34" charset="0"/>
                <a:cs typeface="Calibri" panose="020F0502020204030204" pitchFamily="34" charset="0"/>
              </a:rPr>
              <a:t>UPSS de Ginecologia: Ecografo los tradusctores se encuentran en mal estado</a:t>
            </a:r>
          </a:p>
          <a:p>
            <a:pPr marL="542925" lvl="8" indent="182563">
              <a:buFont typeface="Arial" panose="020B0604020202020204" pitchFamily="34" charset="0"/>
              <a:buChar char="•"/>
            </a:pPr>
            <a:r>
              <a:rPr lang="pt-PT" sz="1600" dirty="0">
                <a:latin typeface="Calibri" panose="020F0502020204030204" pitchFamily="34" charset="0"/>
                <a:ea typeface="Calibri" panose="020F0502020204030204" pitchFamily="34" charset="0"/>
                <a:cs typeface="Calibri" panose="020F0502020204030204" pitchFamily="34" charset="0"/>
              </a:rPr>
              <a:t>UPSS de Hospitalizacion: camas deterioradas y equipos sin mantenimiento</a:t>
            </a:r>
          </a:p>
          <a:p>
            <a:pPr marL="542925" lvl="8" indent="182563">
              <a:buFont typeface="Arial" panose="020B0604020202020204" pitchFamily="34" charset="0"/>
              <a:buChar char="•"/>
            </a:pPr>
            <a:r>
              <a:rPr lang="pt-PT" sz="1600" dirty="0">
                <a:latin typeface="Calibri" panose="020F0502020204030204" pitchFamily="34" charset="0"/>
                <a:ea typeface="Calibri" panose="020F0502020204030204" pitchFamily="34" charset="0"/>
                <a:cs typeface="Calibri" panose="020F0502020204030204" pitchFamily="34" charset="0"/>
              </a:rPr>
              <a:t>UPSS de Casa de Fuerza: grupo electrogeno sin mantenimiento, La bomba de agua con fuga y la unica funcionando en el Hospital</a:t>
            </a:r>
          </a:p>
          <a:p>
            <a:pPr marL="542925" lvl="8" indent="182563">
              <a:buFont typeface="Arial" panose="020B0604020202020204" pitchFamily="34" charset="0"/>
              <a:buChar char="•"/>
            </a:pPr>
            <a:r>
              <a:rPr lang="pt-PT" sz="1600" dirty="0">
                <a:latin typeface="Calibri" panose="020F0502020204030204" pitchFamily="34" charset="0"/>
                <a:ea typeface="Calibri" panose="020F0502020204030204" pitchFamily="34" charset="0"/>
                <a:cs typeface="Calibri" panose="020F0502020204030204" pitchFamily="34" charset="0"/>
              </a:rPr>
              <a:t>UPSS de Sala de Operaciones: existen 03 Salas de Operaciones y solo 1 se encuentra OPERATIVA.</a:t>
            </a:r>
          </a:p>
          <a:p>
            <a:pPr marL="342900" lvl="3" indent="-342900">
              <a:buFont typeface="+mj-lt"/>
              <a:buAutoNum type="arabicPeriod"/>
            </a:pPr>
            <a:r>
              <a:rPr lang="pt-PT" sz="1600" dirty="0">
                <a:latin typeface="Calibri" panose="020F0502020204030204" pitchFamily="34" charset="0"/>
                <a:ea typeface="Calibri" panose="020F0502020204030204" pitchFamily="34" charset="0"/>
                <a:cs typeface="Calibri" panose="020F0502020204030204" pitchFamily="34" charset="0"/>
              </a:rPr>
              <a:t>Infraestructura muy antigua y deteriorada.</a:t>
            </a:r>
          </a:p>
          <a:p>
            <a:pPr marL="342900" lvl="3" indent="-342900">
              <a:buFont typeface="+mj-lt"/>
              <a:buAutoNum type="arabicPeriod"/>
            </a:pPr>
            <a:r>
              <a:rPr lang="es-PE" sz="1600" dirty="0">
                <a:latin typeface="Calibri" panose="020F0502020204030204" pitchFamily="34" charset="0"/>
                <a:ea typeface="Calibri" panose="020F0502020204030204" pitchFamily="34" charset="0"/>
                <a:cs typeface="Calibri" panose="020F0502020204030204" pitchFamily="34" charset="0"/>
              </a:rPr>
              <a:t>Se verificó INCONVENIENTES en el registro en SIGA PATRIMONIO del Hospital , la cual no se le permite incluir el total de sus equipos para mantenimiento ya que es una condición general para incluirlo en los Planes de Mantenimiento (PMMES)</a:t>
            </a:r>
          </a:p>
          <a:p>
            <a:pPr marL="342900" lvl="3" indent="-342900">
              <a:buFont typeface="+mj-lt"/>
              <a:buAutoNum type="arabicPeriod"/>
            </a:pPr>
            <a:r>
              <a:rPr lang="es-PE" sz="1600" dirty="0">
                <a:latin typeface="Calibri" panose="020F0502020204030204" pitchFamily="34" charset="0"/>
                <a:ea typeface="Calibri" panose="020F0502020204030204" pitchFamily="34" charset="0"/>
                <a:cs typeface="Calibri" panose="020F0502020204030204" pitchFamily="34" charset="0"/>
              </a:rPr>
              <a:t>Muchos de sus equipos ya han cumplido el tiempo de vida útil.</a:t>
            </a:r>
          </a:p>
          <a:p>
            <a:pPr marL="342900" lvl="3" indent="-342900">
              <a:buFont typeface="+mj-lt"/>
              <a:buAutoNum type="arabicPeriod"/>
            </a:pPr>
            <a:r>
              <a:rPr lang="es-PE" sz="1600" dirty="0">
                <a:latin typeface="Calibri" panose="020F0502020204030204" pitchFamily="34" charset="0"/>
                <a:ea typeface="Calibri" panose="020F0502020204030204" pitchFamily="34" charset="0"/>
                <a:cs typeface="Calibri" panose="020F0502020204030204" pitchFamily="34" charset="0"/>
              </a:rPr>
              <a:t>Con respecto al Plan de Equipamiento PEES no se le ha dado OPINION TECNICA ya que el Hospital se encuentra regularizando los equipos en el SIGA PATRIMONIO</a:t>
            </a:r>
          </a:p>
          <a:p>
            <a:pPr lvl="3"/>
            <a:endParaRPr lang="es-PE" sz="1600" dirty="0">
              <a:latin typeface="Calibri" panose="020F0502020204030204" pitchFamily="34" charset="0"/>
              <a:ea typeface="Calibri" panose="020F0502020204030204" pitchFamily="34" charset="0"/>
              <a:cs typeface="Calibri" panose="020F0502020204030204" pitchFamily="34" charset="0"/>
            </a:endParaRPr>
          </a:p>
          <a:p>
            <a:pPr lvl="3"/>
            <a:r>
              <a:rPr lang="es-PE" sz="1600" b="1" dirty="0">
                <a:latin typeface="Calibri" panose="020F0502020204030204" pitchFamily="34" charset="0"/>
                <a:ea typeface="Calibri" panose="020F0502020204030204" pitchFamily="34" charset="0"/>
                <a:cs typeface="Calibri" panose="020F0502020204030204" pitchFamily="34" charset="0"/>
              </a:rPr>
              <a:t>Acciones:</a:t>
            </a:r>
          </a:p>
          <a:p>
            <a:pPr marL="285750" lvl="3" indent="-285750">
              <a:buFont typeface="Arial" panose="020B0604020202020204" pitchFamily="34" charset="0"/>
              <a:buChar char="•"/>
            </a:pPr>
            <a:r>
              <a:rPr lang="es-PE" sz="1600" dirty="0">
                <a:latin typeface="Calibri" panose="020F0502020204030204" pitchFamily="34" charset="0"/>
                <a:ea typeface="Calibri" panose="020F0502020204030204" pitchFamily="34" charset="0"/>
                <a:cs typeface="Calibri" panose="020F0502020204030204" pitchFamily="34" charset="0"/>
              </a:rPr>
              <a:t>Formulación de una Inversión IOARR de reposición de los principales equipos del Hospital, considerando su ejecución dentro del plazo del presente año 2026. DIEM y OPMI dieron asistencia técnica para ello.</a:t>
            </a:r>
          </a:p>
          <a:p>
            <a:pPr marL="0" marR="0" lvl="0" indent="0" algn="l" rtl="0">
              <a:spcBef>
                <a:spcPts val="0"/>
              </a:spcBef>
              <a:spcAft>
                <a:spcPts val="0"/>
              </a:spcAft>
              <a:buNone/>
            </a:pPr>
            <a:endParaRPr sz="1600" dirty="0">
              <a:solidFill>
                <a:schemeClr val="tx1"/>
              </a:solidFill>
              <a:latin typeface="Calibri" panose="020F0502020204030204" pitchFamily="34" charset="0"/>
              <a:ea typeface="Calibri" panose="020F0502020204030204" pitchFamily="34" charset="0"/>
              <a:cs typeface="Calibri" panose="020F0502020204030204" pitchFamily="34" charset="0"/>
              <a:sym typeface="Calibri"/>
            </a:endParaRPr>
          </a:p>
        </p:txBody>
      </p:sp>
    </p:spTree>
    <p:extLst>
      <p:ext uri="{BB962C8B-B14F-4D97-AF65-F5344CB8AC3E}">
        <p14:creationId xmlns:p14="http://schemas.microsoft.com/office/powerpoint/2010/main" val="3459518064"/>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0">
          <a:extLst>
            <a:ext uri="{FF2B5EF4-FFF2-40B4-BE49-F238E27FC236}">
              <a16:creationId xmlns:a16="http://schemas.microsoft.com/office/drawing/2014/main" id="{6ED2F024-412C-E2CE-2DB6-DDE93611D118}"/>
            </a:ext>
          </a:extLst>
        </p:cNvPr>
        <p:cNvGrpSpPr/>
        <p:nvPr/>
      </p:nvGrpSpPr>
      <p:grpSpPr>
        <a:xfrm>
          <a:off x="0" y="0"/>
          <a:ext cx="0" cy="0"/>
          <a:chOff x="0" y="0"/>
          <a:chExt cx="0" cy="0"/>
        </a:xfrm>
      </p:grpSpPr>
      <p:sp>
        <p:nvSpPr>
          <p:cNvPr id="7" name="Google Shape;127;p1">
            <a:extLst>
              <a:ext uri="{FF2B5EF4-FFF2-40B4-BE49-F238E27FC236}">
                <a16:creationId xmlns:a16="http://schemas.microsoft.com/office/drawing/2014/main" id="{7AB27B8B-43E2-0B70-4F50-A8DF2F26630D}"/>
              </a:ext>
            </a:extLst>
          </p:cNvPr>
          <p:cNvSpPr txBox="1"/>
          <p:nvPr/>
        </p:nvSpPr>
        <p:spPr>
          <a:xfrm>
            <a:off x="528835" y="149141"/>
            <a:ext cx="10398245" cy="584735"/>
          </a:xfrm>
          <a:prstGeom prst="rect">
            <a:avLst/>
          </a:prstGeom>
          <a:noFill/>
          <a:ln>
            <a:noFill/>
          </a:ln>
        </p:spPr>
        <p:txBody>
          <a:bodyPr spcFirstLastPara="1" wrap="square" lIns="91425" tIns="45700" rIns="91425" bIns="45700" anchor="t" anchorCtr="0">
            <a:spAutoFit/>
          </a:bodyPr>
          <a:lstStyle/>
          <a:p>
            <a:pPr lvl="0"/>
            <a:r>
              <a:rPr lang="en-US" sz="3200" b="1" dirty="0">
                <a:solidFill>
                  <a:schemeClr val="tx1"/>
                </a:solidFill>
                <a:latin typeface="Calibri"/>
                <a:ea typeface="Calibri"/>
                <a:cs typeface="Calibri"/>
                <a:sym typeface="Calibri"/>
              </a:rPr>
              <a:t>Sistema de </a:t>
            </a:r>
            <a:r>
              <a:rPr lang="en-US" sz="3200" b="1" dirty="0" err="1">
                <a:solidFill>
                  <a:schemeClr val="tx1"/>
                </a:solidFill>
                <a:latin typeface="Calibri"/>
                <a:ea typeface="Calibri"/>
                <a:cs typeface="Calibri"/>
                <a:sym typeface="Calibri"/>
              </a:rPr>
              <a:t>abastecimiento</a:t>
            </a:r>
            <a:r>
              <a:rPr lang="en-US" sz="3200" b="1" dirty="0">
                <a:solidFill>
                  <a:schemeClr val="tx1"/>
                </a:solidFill>
                <a:latin typeface="Calibri"/>
                <a:ea typeface="Calibri"/>
                <a:cs typeface="Calibri"/>
                <a:sym typeface="Calibri"/>
              </a:rPr>
              <a:t> de Agua</a:t>
            </a:r>
            <a:endParaRPr sz="3200" dirty="0">
              <a:solidFill>
                <a:schemeClr val="tx1"/>
              </a:solidFill>
              <a:latin typeface="Calibri"/>
              <a:ea typeface="Calibri"/>
              <a:cs typeface="Calibri"/>
              <a:sym typeface="Calibri"/>
            </a:endParaRPr>
          </a:p>
        </p:txBody>
      </p:sp>
      <p:sp>
        <p:nvSpPr>
          <p:cNvPr id="10" name="CuadroTexto 9">
            <a:extLst>
              <a:ext uri="{FF2B5EF4-FFF2-40B4-BE49-F238E27FC236}">
                <a16:creationId xmlns:a16="http://schemas.microsoft.com/office/drawing/2014/main" id="{800140E9-3BB9-8E31-A46C-796FFF19C6A7}"/>
              </a:ext>
            </a:extLst>
          </p:cNvPr>
          <p:cNvSpPr txBox="1"/>
          <p:nvPr/>
        </p:nvSpPr>
        <p:spPr>
          <a:xfrm>
            <a:off x="528835" y="773894"/>
            <a:ext cx="10979658" cy="2308324"/>
          </a:xfrm>
          <a:prstGeom prst="rect">
            <a:avLst/>
          </a:prstGeom>
          <a:noFill/>
        </p:spPr>
        <p:txBody>
          <a:bodyPr wrap="square">
            <a:spAutoFit/>
          </a:bodyPr>
          <a:lstStyle/>
          <a:p>
            <a:r>
              <a:rPr lang="es-PE" sz="1800" dirty="0">
                <a:effectLst/>
                <a:latin typeface="Arial" panose="020B0604020202020204" pitchFamily="34" charset="0"/>
                <a:ea typeface="Times New Roman" panose="02020603050405020304" pitchFamily="18" charset="0"/>
              </a:rPr>
              <a:t>El agua potable es suministrada por el concesionario “Agua Tumbes” y es captada a través de una tubería de 2” Ø, hacia el tanque cisterna de 230 m3 de capacidad. Cuando el suministro de agua es insuficiente, el concesionario “Agua Tumbes” provee mediante vehículos cisterna. Asimismo, se ha instalado una electrobomba para succionar el agua de la red pública hacia el tanque cisterna del hospital. </a:t>
            </a:r>
          </a:p>
          <a:p>
            <a:r>
              <a:rPr lang="es-PE" sz="1800" dirty="0">
                <a:latin typeface="Arial" panose="020B0604020202020204" pitchFamily="34" charset="0"/>
              </a:rPr>
              <a:t>Se observó la fisura en el tanque cisterna, en el tanque elevado solo se utiliza un compartimiento de agua y solo se tiene una electrobomba para impulsar el agua al tanque elevado que, en el caso de una falla el hospital puede quedar desabastecido de agua. Se recomendó realizar el </a:t>
            </a:r>
            <a:r>
              <a:rPr lang="es-PE" sz="1800" dirty="0" err="1">
                <a:latin typeface="Arial" panose="020B0604020202020204" pitchFamily="34" charset="0"/>
              </a:rPr>
              <a:t>manteinimiento</a:t>
            </a:r>
            <a:r>
              <a:rPr lang="es-PE" sz="1800" dirty="0">
                <a:latin typeface="Arial" panose="020B0604020202020204" pitchFamily="34" charset="0"/>
              </a:rPr>
              <a:t> a todo el sistema de suministro de agua</a:t>
            </a:r>
            <a:endParaRPr lang="es-PE" sz="1800" dirty="0"/>
          </a:p>
        </p:txBody>
      </p:sp>
      <p:pic>
        <p:nvPicPr>
          <p:cNvPr id="11" name="Imagen 10">
            <a:extLst>
              <a:ext uri="{FF2B5EF4-FFF2-40B4-BE49-F238E27FC236}">
                <a16:creationId xmlns:a16="http://schemas.microsoft.com/office/drawing/2014/main" id="{B0EAAA9A-910C-B4DE-6163-782E2AB26EA4}"/>
              </a:ext>
            </a:extLst>
          </p:cNvPr>
          <p:cNvPicPr>
            <a:picLocks noChangeAspect="1"/>
          </p:cNvPicPr>
          <p:nvPr/>
        </p:nvPicPr>
        <p:blipFill>
          <a:blip r:embed="rId3"/>
          <a:stretch>
            <a:fillRect/>
          </a:stretch>
        </p:blipFill>
        <p:spPr>
          <a:xfrm>
            <a:off x="620592" y="3133791"/>
            <a:ext cx="3632724" cy="2558255"/>
          </a:xfrm>
          <a:prstGeom prst="rect">
            <a:avLst/>
          </a:prstGeom>
        </p:spPr>
      </p:pic>
      <p:pic>
        <p:nvPicPr>
          <p:cNvPr id="12" name="Imagen 11">
            <a:extLst>
              <a:ext uri="{FF2B5EF4-FFF2-40B4-BE49-F238E27FC236}">
                <a16:creationId xmlns:a16="http://schemas.microsoft.com/office/drawing/2014/main" id="{35188F7C-AE02-6702-75C3-0555BAA99885}"/>
              </a:ext>
            </a:extLst>
          </p:cNvPr>
          <p:cNvPicPr>
            <a:picLocks noChangeAspect="1"/>
          </p:cNvPicPr>
          <p:nvPr/>
        </p:nvPicPr>
        <p:blipFill>
          <a:blip r:embed="rId4"/>
          <a:stretch>
            <a:fillRect/>
          </a:stretch>
        </p:blipFill>
        <p:spPr>
          <a:xfrm>
            <a:off x="7044678" y="3136592"/>
            <a:ext cx="1526748" cy="2578609"/>
          </a:xfrm>
          <a:prstGeom prst="rect">
            <a:avLst/>
          </a:prstGeom>
        </p:spPr>
      </p:pic>
      <p:pic>
        <p:nvPicPr>
          <p:cNvPr id="13" name="Imagen 12">
            <a:extLst>
              <a:ext uri="{FF2B5EF4-FFF2-40B4-BE49-F238E27FC236}">
                <a16:creationId xmlns:a16="http://schemas.microsoft.com/office/drawing/2014/main" id="{94632D84-832D-C29B-415F-3E063B2D5DBB}"/>
              </a:ext>
            </a:extLst>
          </p:cNvPr>
          <p:cNvPicPr>
            <a:picLocks noChangeAspect="1"/>
          </p:cNvPicPr>
          <p:nvPr/>
        </p:nvPicPr>
        <p:blipFill>
          <a:blip r:embed="rId5"/>
          <a:stretch>
            <a:fillRect/>
          </a:stretch>
        </p:blipFill>
        <p:spPr>
          <a:xfrm>
            <a:off x="4769233" y="3168342"/>
            <a:ext cx="1653432" cy="2558255"/>
          </a:xfrm>
          <a:prstGeom prst="rect">
            <a:avLst/>
          </a:prstGeom>
        </p:spPr>
      </p:pic>
      <p:pic>
        <p:nvPicPr>
          <p:cNvPr id="14" name="Imagen 13">
            <a:extLst>
              <a:ext uri="{FF2B5EF4-FFF2-40B4-BE49-F238E27FC236}">
                <a16:creationId xmlns:a16="http://schemas.microsoft.com/office/drawing/2014/main" id="{4D8D8F44-CFFD-BB04-8AD0-2123E693DD39}"/>
              </a:ext>
            </a:extLst>
          </p:cNvPr>
          <p:cNvPicPr>
            <a:picLocks noChangeAspect="1"/>
          </p:cNvPicPr>
          <p:nvPr/>
        </p:nvPicPr>
        <p:blipFill>
          <a:blip r:embed="rId6"/>
          <a:stretch>
            <a:fillRect/>
          </a:stretch>
        </p:blipFill>
        <p:spPr>
          <a:xfrm>
            <a:off x="9251261" y="3082218"/>
            <a:ext cx="2014147" cy="2598963"/>
          </a:xfrm>
          <a:prstGeom prst="rect">
            <a:avLst/>
          </a:prstGeom>
        </p:spPr>
      </p:pic>
      <p:sp>
        <p:nvSpPr>
          <p:cNvPr id="15" name="CuadroTexto 14">
            <a:extLst>
              <a:ext uri="{FF2B5EF4-FFF2-40B4-BE49-F238E27FC236}">
                <a16:creationId xmlns:a16="http://schemas.microsoft.com/office/drawing/2014/main" id="{EDFBA947-79C1-F24F-DC98-1B30D5C6F308}"/>
              </a:ext>
            </a:extLst>
          </p:cNvPr>
          <p:cNvSpPr txBox="1"/>
          <p:nvPr/>
        </p:nvSpPr>
        <p:spPr>
          <a:xfrm>
            <a:off x="1260355" y="5788152"/>
            <a:ext cx="2278373" cy="307777"/>
          </a:xfrm>
          <a:prstGeom prst="rect">
            <a:avLst/>
          </a:prstGeom>
          <a:noFill/>
        </p:spPr>
        <p:txBody>
          <a:bodyPr wrap="square" rtlCol="0">
            <a:spAutoFit/>
          </a:bodyPr>
          <a:lstStyle/>
          <a:p>
            <a:r>
              <a:rPr lang="es-MX" dirty="0"/>
              <a:t>Tanque cisterna 230 m3</a:t>
            </a:r>
            <a:endParaRPr lang="es-PE" dirty="0"/>
          </a:p>
        </p:txBody>
      </p:sp>
      <p:sp>
        <p:nvSpPr>
          <p:cNvPr id="17" name="CuadroTexto 16">
            <a:extLst>
              <a:ext uri="{FF2B5EF4-FFF2-40B4-BE49-F238E27FC236}">
                <a16:creationId xmlns:a16="http://schemas.microsoft.com/office/drawing/2014/main" id="{FDAF9B16-1B6B-9765-2F2E-1D98A303F34F}"/>
              </a:ext>
            </a:extLst>
          </p:cNvPr>
          <p:cNvSpPr txBox="1"/>
          <p:nvPr/>
        </p:nvSpPr>
        <p:spPr>
          <a:xfrm>
            <a:off x="4822280" y="5692046"/>
            <a:ext cx="1653433" cy="523220"/>
          </a:xfrm>
          <a:prstGeom prst="rect">
            <a:avLst/>
          </a:prstGeom>
          <a:noFill/>
        </p:spPr>
        <p:txBody>
          <a:bodyPr wrap="square" rtlCol="0">
            <a:spAutoFit/>
          </a:bodyPr>
          <a:lstStyle/>
          <a:p>
            <a:r>
              <a:rPr lang="es-MX" dirty="0"/>
              <a:t>Fisura en tanque cisterna </a:t>
            </a:r>
            <a:endParaRPr lang="es-PE" dirty="0"/>
          </a:p>
        </p:txBody>
      </p:sp>
      <p:sp>
        <p:nvSpPr>
          <p:cNvPr id="19" name="CuadroTexto 18">
            <a:extLst>
              <a:ext uri="{FF2B5EF4-FFF2-40B4-BE49-F238E27FC236}">
                <a16:creationId xmlns:a16="http://schemas.microsoft.com/office/drawing/2014/main" id="{D83B0F93-08F7-EEDD-DC2C-37D9D43EFFA6}"/>
              </a:ext>
            </a:extLst>
          </p:cNvPr>
          <p:cNvSpPr txBox="1"/>
          <p:nvPr/>
        </p:nvSpPr>
        <p:spPr>
          <a:xfrm>
            <a:off x="7326327" y="5698536"/>
            <a:ext cx="1149464" cy="523220"/>
          </a:xfrm>
          <a:prstGeom prst="rect">
            <a:avLst/>
          </a:prstGeom>
          <a:noFill/>
        </p:spPr>
        <p:txBody>
          <a:bodyPr wrap="square" rtlCol="0">
            <a:spAutoFit/>
          </a:bodyPr>
          <a:lstStyle/>
          <a:p>
            <a:r>
              <a:rPr lang="es-MX" dirty="0"/>
              <a:t>Tanque elevado </a:t>
            </a:r>
            <a:endParaRPr lang="es-PE" dirty="0"/>
          </a:p>
        </p:txBody>
      </p:sp>
      <p:sp>
        <p:nvSpPr>
          <p:cNvPr id="21" name="CuadroTexto 20">
            <a:extLst>
              <a:ext uri="{FF2B5EF4-FFF2-40B4-BE49-F238E27FC236}">
                <a16:creationId xmlns:a16="http://schemas.microsoft.com/office/drawing/2014/main" id="{DD3BB0DE-D342-1CB4-DFE1-4CEC99B420E8}"/>
              </a:ext>
            </a:extLst>
          </p:cNvPr>
          <p:cNvSpPr txBox="1"/>
          <p:nvPr/>
        </p:nvSpPr>
        <p:spPr>
          <a:xfrm>
            <a:off x="9230120" y="5726597"/>
            <a:ext cx="2278373" cy="738664"/>
          </a:xfrm>
          <a:prstGeom prst="rect">
            <a:avLst/>
          </a:prstGeom>
          <a:noFill/>
        </p:spPr>
        <p:txBody>
          <a:bodyPr wrap="square" rtlCol="0">
            <a:spAutoFit/>
          </a:bodyPr>
          <a:lstStyle/>
          <a:p>
            <a:r>
              <a:rPr lang="es-MX" dirty="0"/>
              <a:t>Solo 1 electrobomba de agua para enviar al tanque elevado </a:t>
            </a:r>
            <a:endParaRPr lang="es-PE" dirty="0"/>
          </a:p>
        </p:txBody>
      </p:sp>
    </p:spTree>
    <p:extLst>
      <p:ext uri="{BB962C8B-B14F-4D97-AF65-F5344CB8AC3E}">
        <p14:creationId xmlns:p14="http://schemas.microsoft.com/office/powerpoint/2010/main" val="1892553386"/>
      </p:ext>
    </p:extLst>
  </p:cSld>
  <p:clrMapOvr>
    <a:masterClrMapping/>
  </p:clrMapOvr>
  <p:transition spd="slow">
    <p:wipe/>
  </p:transition>
</p:sld>
</file>

<file path=ppt/theme/theme1.xml><?xml version="1.0" encoding="utf-8"?>
<a:theme xmlns:a="http://schemas.openxmlformats.org/drawingml/2006/main" name="Office Theme">
  <a:themeElements>
    <a:clrScheme name="Azul">
      <a:dk1>
        <a:srgbClr val="000000"/>
      </a:dk1>
      <a:lt1>
        <a:srgbClr val="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570</TotalTime>
  <Words>2632</Words>
  <Application>Microsoft Office PowerPoint</Application>
  <PresentationFormat>Panorámica</PresentationFormat>
  <Paragraphs>368</Paragraphs>
  <Slides>23</Slides>
  <Notes>17</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23</vt:i4>
      </vt:variant>
    </vt:vector>
  </HeadingPairs>
  <TitlesOfParts>
    <vt:vector size="31" baseType="lpstr">
      <vt:lpstr>Calibri</vt:lpstr>
      <vt:lpstr>Aptos Narrow</vt:lpstr>
      <vt:lpstr>Arial</vt:lpstr>
      <vt:lpstr>Times New Roman</vt:lpstr>
      <vt:lpstr>Arial Narrow</vt:lpstr>
      <vt:lpstr>Aptos</vt:lpstr>
      <vt:lpstr>Montserrat</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DEFICIENCIAS ESTRUCTURALES EN HOSPITAL JAMO II - TUMBES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Hari Wicaksono</dc:creator>
  <cp:lastModifiedBy>JUAN RICARDO ZUÑIGA CARDENAS</cp:lastModifiedBy>
  <cp:revision>59</cp:revision>
  <dcterms:created xsi:type="dcterms:W3CDTF">2019-01-23T12:18:10Z</dcterms:created>
  <dcterms:modified xsi:type="dcterms:W3CDTF">2026-08-12T15:44:18Z</dcterms:modified>
</cp:coreProperties>
</file>